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F7B58-C101-4EC3-9F5C-6FA6D7F0BC9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7395-6434-4A49-8C5D-3E35F7C87D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5" descr="Магистр 25 лет 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1296144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47664" y="620688"/>
            <a:ext cx="741682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Департамент образования мэрии города Новосибирска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казённое учреждение дополнительного </a:t>
            </a:r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профессионального образования города 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Новосибирска </a:t>
            </a:r>
            <a:endParaRPr lang="ru-RU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Городской центр образования и здоровья «Магистр»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64904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«КАРТА ЭМПАТИИ» КАК СПОСОБ ИССЛЕДОВАНИЯ ПОТРЕБНОСТЕЙ СУБЪЕКТОВ ОБРАЗОВАТЕЛЬНЫХ ОТНОШЕНИЙ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5509681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Екатерина Владимировна Шустова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algn="r"/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заведующий отделом практической психологии, педагог-психолог высшей категории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7544" y="764704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«КАРТА ЭМПАТИИ» </a:t>
            </a:r>
          </a:p>
          <a:p>
            <a:pPr algn="ctr"/>
            <a:endParaRPr lang="ru-RU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это технология, </a:t>
            </a:r>
          </a:p>
          <a:p>
            <a:pPr algn="ctr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цель которой заключается </a:t>
            </a:r>
          </a:p>
          <a:p>
            <a:pPr algn="ctr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создании внутри команды специалистов разностороннего представления о потребностях субъекта, его поведения и процесса принятия решения</a:t>
            </a:r>
            <a:endParaRPr lang="ru-RU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ОБЛАСТЬ ПРИМЕНЕНИЯ «КАРТЫ ЭМПАТИИ»</a:t>
            </a:r>
          </a:p>
          <a:p>
            <a:endParaRPr lang="ru-RU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Разработка, анализ и улучшение программ и мероприятий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Поиск новых форм работы с субъектами образовательных отношений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Изменение позиции «МЫ» на позицию «ОНИ»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 определить отношение субъектов к ОО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Могут заполнятся самими субъектами</a:t>
            </a:r>
            <a:endParaRPr lang="ru-RU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3528" y="332656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ПРОЦЕСС РЕАЛИЗАЦИИ ТЕХНОЛОГИИ</a:t>
            </a: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1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субъекта («типичного» </a:t>
            </a:r>
          </a:p>
          <a:p>
            <a:pPr lvl="0"/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представителя)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2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НАШЕЙ цели конечного </a:t>
            </a:r>
          </a:p>
          <a:p>
            <a:pPr lvl="0"/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«продукта»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3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того, что ВИДИТ субъект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4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того, что СЛЫШИТ субъект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5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того, что ДУМАЕТ И </a:t>
            </a:r>
          </a:p>
          <a:p>
            <a:pPr lvl="0"/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ЧУВСТВУЕТ субъект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6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того, что ГОВОРИТ И </a:t>
            </a:r>
          </a:p>
          <a:p>
            <a:pPr lvl="0"/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ДЕЛАЕТ субъект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7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БОЛЕЙ субъекта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8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Определение УСТРЕМЛЕНИЙ субъекта</a:t>
            </a:r>
            <a:endParaRPr lang="ru-RU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Шаг 9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Анализ результатов в команде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95736" y="404664"/>
          <a:ext cx="5208240" cy="6144682"/>
        </p:xfrm>
        <a:graphic>
          <a:graphicData uri="http://schemas.openxmlformats.org/drawingml/2006/table">
            <a:tbl>
              <a:tblPr firstRow="1" bandRow="1"/>
              <a:tblGrid>
                <a:gridCol w="2604120"/>
                <a:gridCol w="2604120"/>
              </a:tblGrid>
              <a:tr h="4176464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0" name="Овал 19"/>
          <p:cNvSpPr/>
          <p:nvPr/>
        </p:nvSpPr>
        <p:spPr>
          <a:xfrm>
            <a:off x="4139952" y="1916832"/>
            <a:ext cx="1368152" cy="129614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83768" y="220486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ВИДИТ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76470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СЛЫШИТ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2012647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ДУМАЕТ </a:t>
            </a:r>
          </a:p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</a:t>
            </a:r>
          </a:p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ЧУВСТВУЕТ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5896" y="328498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ГОВОРИТ </a:t>
            </a:r>
          </a:p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</a:t>
            </a:r>
          </a:p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ДЕЛАЕТ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515719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</a:t>
            </a:r>
          </a:p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БОЛИ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515719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УСТРЕМЛЕНИЯ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67944" y="23488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СУБЪЕКТ ОО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J-L-Towing-Recovery-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501635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НЕОБХОДИМО СОБЛЮДАТЬ ПОСЛЕДОВАТЬ ВЫПОЛНЕНИЯ ТЕХНОЛОГИИ, Т.К. </a:t>
            </a:r>
          </a:p>
          <a:p>
            <a:pPr algn="ctr"/>
            <a:r>
              <a:rPr lang="ru-RU" sz="2800" b="1" u="sng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СТРУКТУРА КАРТЫ ОТРАЖАЕТ ПРОЦЕСС ПРИНЯТИЯ РЕШЕНИЙ 4 УРОВНЯ ВОСПРИЯТИЯ И ПРИНЯТИЯ РЕШЕНИЙ:</a:t>
            </a:r>
          </a:p>
          <a:p>
            <a:pPr algn="ctr"/>
            <a:endParaRPr lang="ru-RU" sz="2800" b="1" u="sng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УРОВЕНЬ 1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ОБЪЕКТИВНЫЙ (ОЩУЩЕНИЯ)</a:t>
            </a:r>
          </a:p>
          <a:p>
            <a:pPr>
              <a:spcAft>
                <a:spcPts val="1200"/>
              </a:spcAf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УРОВЕНЬ 2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РЕФЛЕКТОРНЫЙ (ЭМОЦИИ)</a:t>
            </a:r>
          </a:p>
          <a:p>
            <a:pPr>
              <a:spcAft>
                <a:spcPts val="1200"/>
              </a:spcAf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УРОВЕНЬ 3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ИНТЕРПРЕТАТИВНЫЙ (ОЦЕНКА </a:t>
            </a:r>
          </a:p>
          <a:p>
            <a:pPr>
              <a:spcAft>
                <a:spcPts val="1200"/>
              </a:spcAft>
            </a:pPr>
            <a:r>
              <a:rPr lang="ru-RU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УРОВНЕЙ 1, 2)</a:t>
            </a:r>
          </a:p>
          <a:p>
            <a:pPr>
              <a:spcAft>
                <a:spcPts val="1200"/>
              </a:spcAft>
            </a:pPr>
            <a:r>
              <a:rPr lang="ru-RU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УРОВЕНЬ 4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ПРИНЯТИЯ РЕШЕНИЙ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263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2019-12-04T05:11:08Z</dcterms:created>
  <dcterms:modified xsi:type="dcterms:W3CDTF">2019-12-04T09:02:58Z</dcterms:modified>
</cp:coreProperties>
</file>