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61" r:id="rId3"/>
    <p:sldId id="258" r:id="rId4"/>
    <p:sldId id="262" r:id="rId5"/>
    <p:sldId id="259" r:id="rId6"/>
    <p:sldId id="263" r:id="rId7"/>
    <p:sldId id="264" r:id="rId8"/>
    <p:sldId id="260" r:id="rId9"/>
    <p:sldId id="265" r:id="rId10"/>
    <p:sldId id="266" r:id="rId11"/>
    <p:sldId id="267" r:id="rId12"/>
    <p:sldId id="269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8E0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25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39F990-33D3-4336-985D-6D09298603C1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40AE8E-AA06-4438-A8C8-0C83542445B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40AE8E-AA06-4438-A8C8-0C83542445B5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FFD93-8DB8-4073-A1A8-453530EC5FC2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2047172-8E61-4555-9BC9-8F702F969B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FFD93-8DB8-4073-A1A8-453530EC5FC2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7172-8E61-4555-9BC9-8F702F969B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2047172-8E61-4555-9BC9-8F702F969B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FFD93-8DB8-4073-A1A8-453530EC5FC2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FFD93-8DB8-4073-A1A8-453530EC5FC2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2047172-8E61-4555-9BC9-8F702F969B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FFD93-8DB8-4073-A1A8-453530EC5FC2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2047172-8E61-4555-9BC9-8F702F969B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D1FFD93-8DB8-4073-A1A8-453530EC5FC2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7172-8E61-4555-9BC9-8F702F969B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FFD93-8DB8-4073-A1A8-453530EC5FC2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2047172-8E61-4555-9BC9-8F702F969B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FFD93-8DB8-4073-A1A8-453530EC5FC2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2047172-8E61-4555-9BC9-8F702F969B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FFD93-8DB8-4073-A1A8-453530EC5FC2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2047172-8E61-4555-9BC9-8F702F969B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2047172-8E61-4555-9BC9-8F702F969B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FFD93-8DB8-4073-A1A8-453530EC5FC2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2047172-8E61-4555-9BC9-8F702F969B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D1FFD93-8DB8-4073-A1A8-453530EC5FC2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D1FFD93-8DB8-4073-A1A8-453530EC5FC2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2047172-8E61-4555-9BC9-8F702F969B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agistr54.ru/metodicheskie-materialy/" TargetMode="External"/><Relationship Id="rId2" Type="http://schemas.openxmlformats.org/officeDocument/2006/relationships/hyperlink" Target="https://mgppu.ru/project/51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magistr@magistr54.ru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2704271"/>
            <a:ext cx="85689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СЕМИНАР ДЛЯ РУКОВОДИТЕЛЕЙ РАЙОННЫХ МЕТОДИЧЕСКИХ ОБЪЕДИНЕНИЙ ПЕДАГОГОВ-ПСИХОЛОГОВ ОО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ОСОБЕННОСТИ РАБОТЫ С ПЕДАГОГАМИ ПРИ ВОЗНИКНОВЕНИИ КРИЗИСНОЙ СИТУАЦИИ В ОБРАЗОВАТЕЛЬНОЙ ОРГАНИЗАЦИИ</a:t>
            </a: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5" name="Picture 5" descr="Магистр 25 лет лог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76672"/>
            <a:ext cx="1296144" cy="1296144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547664" y="692696"/>
            <a:ext cx="7416824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ru-RU" sz="16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Департамент образования мэрии города Новосибирска</a:t>
            </a:r>
            <a:endParaRPr lang="ru-RU" sz="16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ru-RU" sz="16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Муниципальное казённое учреждение дополнительного </a:t>
            </a:r>
            <a:r>
              <a:rPr lang="ru-RU" sz="16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профессионального образования города </a:t>
            </a:r>
            <a:r>
              <a:rPr lang="ru-RU" sz="16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Новосибирска </a:t>
            </a:r>
            <a:endParaRPr lang="ru-RU" sz="16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ru-RU" sz="16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«</a:t>
            </a:r>
            <a:r>
              <a:rPr lang="ru-RU" sz="16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Городской центр образования и здоровья «Магистр»</a:t>
            </a:r>
            <a:endParaRPr lang="ru-RU" sz="16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Прямоугольник 2"/>
          <p:cNvSpPr>
            <a:spLocks noChangeArrowheads="1"/>
          </p:cNvSpPr>
          <p:nvPr/>
        </p:nvSpPr>
        <p:spPr bwMode="auto">
          <a:xfrm>
            <a:off x="1175792" y="5550331"/>
            <a:ext cx="77166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Екатерина Владимировна Шустова, 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r"/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заведующий отделом практической психологии МКУ ДПО «</a:t>
            </a:r>
            <a:r>
              <a:rPr lang="ru-RU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ГЦОиЗ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«Магистр», </a:t>
            </a:r>
          </a:p>
          <a:p>
            <a:pPr algn="r"/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педагог-психолог высшей категории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РЕКОМЕНДАЦИИ ПЕДАГОГАМ</a:t>
            </a: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340768"/>
            <a:ext cx="8503920" cy="5328592"/>
          </a:xfrm>
        </p:spPr>
        <p:txBody>
          <a:bodyPr>
            <a:noAutofit/>
          </a:bodyPr>
          <a:lstStyle/>
          <a:p>
            <a:pPr marL="514350" indent="-514350">
              <a:spcBef>
                <a:spcPts val="0"/>
              </a:spcBef>
              <a:buClrTx/>
              <a:buSzPct val="100000"/>
              <a:buFont typeface="+mj-lt"/>
              <a:buAutoNum type="arabicPeriod"/>
            </a:pPr>
            <a:r>
              <a:rPr lang="ru-RU" sz="23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Будьте активными и решительными.</a:t>
            </a:r>
          </a:p>
          <a:p>
            <a:pPr marL="514350" indent="-514350">
              <a:spcBef>
                <a:spcPts val="0"/>
              </a:spcBef>
              <a:buClrTx/>
              <a:buSzPct val="100000"/>
              <a:buFont typeface="+mj-lt"/>
              <a:buAutoNum type="arabicPeriod"/>
            </a:pPr>
            <a:r>
              <a:rPr lang="ru-RU" sz="23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Будьте вместе с детьми, не оставляйте их одних.</a:t>
            </a:r>
          </a:p>
          <a:p>
            <a:pPr marL="514350" indent="-514350">
              <a:spcBef>
                <a:spcPts val="0"/>
              </a:spcBef>
              <a:buClrTx/>
              <a:buSzPct val="100000"/>
              <a:buFont typeface="+mj-lt"/>
              <a:buAutoNum type="arabicPeriod"/>
            </a:pPr>
            <a:r>
              <a:rPr lang="ru-RU" sz="23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Информируйте о происшедшем объективно и в соответствии с уровнем понимания детей.</a:t>
            </a:r>
          </a:p>
          <a:p>
            <a:pPr marL="514350" indent="-514350">
              <a:spcBef>
                <a:spcPts val="0"/>
              </a:spcBef>
              <a:buClrTx/>
              <a:buSzPct val="100000"/>
              <a:buFont typeface="+mj-lt"/>
              <a:buAutoNum type="arabicPeriod"/>
            </a:pPr>
            <a:r>
              <a:rPr lang="ru-RU" sz="23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Будьте терпеливы в общении с детьми.</a:t>
            </a:r>
          </a:p>
          <a:p>
            <a:pPr marL="514350" indent="-514350">
              <a:spcBef>
                <a:spcPts val="0"/>
              </a:spcBef>
              <a:buClrTx/>
              <a:buSzPct val="100000"/>
              <a:buFont typeface="+mj-lt"/>
              <a:buAutoNum type="arabicPeriod"/>
            </a:pPr>
            <a:r>
              <a:rPr lang="ru-RU" sz="23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Избегайте давать обещания («ложные надежды»).</a:t>
            </a:r>
          </a:p>
          <a:p>
            <a:pPr marL="514350" indent="-514350">
              <a:spcBef>
                <a:spcPts val="0"/>
              </a:spcBef>
              <a:buClrTx/>
              <a:buSzPct val="100000"/>
              <a:buFont typeface="+mj-lt"/>
              <a:buAutoNum type="arabicPeriod"/>
            </a:pPr>
            <a:r>
              <a:rPr lang="ru-RU" sz="23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Выделите время для возможности неформального общения с детьми.</a:t>
            </a:r>
          </a:p>
          <a:p>
            <a:pPr marL="514350" indent="-514350">
              <a:spcBef>
                <a:spcPts val="0"/>
              </a:spcBef>
              <a:buClrTx/>
              <a:buSzPct val="100000"/>
              <a:buFont typeface="+mj-lt"/>
              <a:buAutoNum type="arabicPeriod"/>
            </a:pPr>
            <a:r>
              <a:rPr lang="ru-RU" sz="23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Сохраняйте в классе обычные правила.</a:t>
            </a:r>
          </a:p>
          <a:p>
            <a:pPr marL="514350" indent="-514350">
              <a:spcBef>
                <a:spcPts val="0"/>
              </a:spcBef>
              <a:buClrTx/>
              <a:buSzPct val="100000"/>
              <a:buFont typeface="+mj-lt"/>
              <a:buAutoNum type="arabicPeriod"/>
            </a:pPr>
            <a:r>
              <a:rPr lang="ru-RU" sz="23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Возможно внесение изменений в учебный план.</a:t>
            </a:r>
          </a:p>
          <a:p>
            <a:pPr marL="514350" indent="-514350">
              <a:spcBef>
                <a:spcPts val="0"/>
              </a:spcBef>
              <a:buClrTx/>
              <a:buSzPct val="100000"/>
              <a:buFont typeface="+mj-lt"/>
              <a:buAutoNum type="arabicPeriod"/>
            </a:pPr>
            <a:r>
              <a:rPr lang="ru-RU" sz="23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Будьте внимательны к «группе повышенного внимания</a:t>
            </a:r>
            <a:r>
              <a:rPr lang="ru-RU" sz="23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».</a:t>
            </a:r>
            <a:endParaRPr lang="ru-RU" sz="23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14350" indent="-514350">
              <a:spcBef>
                <a:spcPts val="0"/>
              </a:spcBef>
              <a:buClrTx/>
              <a:buSzPct val="100000"/>
              <a:buFont typeface="+mj-lt"/>
              <a:buAutoNum type="arabicPeriod"/>
            </a:pPr>
            <a:r>
              <a:rPr lang="ru-RU" sz="23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Помогайте детям справиться с эмоциями.</a:t>
            </a:r>
          </a:p>
          <a:p>
            <a:pPr marL="514350" indent="-514350">
              <a:spcBef>
                <a:spcPts val="0"/>
              </a:spcBef>
              <a:buClrTx/>
              <a:buSzPct val="100000"/>
              <a:buFont typeface="+mj-lt"/>
              <a:buAutoNum type="arabicPeriod"/>
            </a:pPr>
            <a:r>
              <a:rPr lang="ru-RU" sz="23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Объясните детям, как вести себя со СМИ.</a:t>
            </a:r>
          </a:p>
          <a:p>
            <a:pPr marL="514350" indent="-514350">
              <a:spcBef>
                <a:spcPts val="0"/>
              </a:spcBef>
              <a:buClrTx/>
              <a:buSzPct val="100000"/>
              <a:buFont typeface="+mj-lt"/>
              <a:buAutoNum type="arabicPeriod"/>
            </a:pPr>
            <a:r>
              <a:rPr lang="ru-RU" sz="23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Поддерживайте контакт с коллегами и родителями.</a:t>
            </a:r>
          </a:p>
          <a:p>
            <a:pPr marL="514350" indent="-514350">
              <a:spcBef>
                <a:spcPts val="0"/>
              </a:spcBef>
              <a:buClrTx/>
              <a:buSzPct val="100000"/>
              <a:buFont typeface="+mj-lt"/>
              <a:buAutoNum type="arabicPeriod"/>
            </a:pPr>
            <a:r>
              <a:rPr lang="ru-RU" sz="23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Контролируйте свои реакции и заботьтесь о себе.</a:t>
            </a:r>
            <a:endParaRPr lang="ru-RU" sz="23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ВЗАИМОДЕЙСТВИЕ СО СМИ</a:t>
            </a: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484784"/>
            <a:ext cx="8503920" cy="4572000"/>
          </a:xfrm>
        </p:spPr>
        <p:txBody>
          <a:bodyPr>
            <a:noAutofit/>
          </a:bodyPr>
          <a:lstStyle/>
          <a:p>
            <a:pPr marL="514350" indent="-514350">
              <a:spcBef>
                <a:spcPts val="0"/>
              </a:spcBef>
              <a:buClrTx/>
              <a:buSzPct val="100000"/>
              <a:buFont typeface="+mj-lt"/>
              <a:buAutoNum type="arabicPeriod"/>
            </a:pPr>
            <a:r>
              <a:rPr lang="ru-RU" sz="23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Задача </a:t>
            </a:r>
            <a:r>
              <a:rPr lang="ru-RU" sz="23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школы – обеспечение безопасности и защита детей.</a:t>
            </a:r>
          </a:p>
          <a:p>
            <a:pPr marL="514350" indent="-514350">
              <a:spcBef>
                <a:spcPts val="0"/>
              </a:spcBef>
              <a:buClrTx/>
              <a:buSzPct val="100000"/>
              <a:buFont typeface="+mj-lt"/>
              <a:buAutoNum type="arabicPeriod"/>
            </a:pPr>
            <a:r>
              <a:rPr lang="ru-RU" sz="23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Информацию в СМИ может предоставить директор, дети ТОЛЬКО с согласия родителей.</a:t>
            </a:r>
          </a:p>
          <a:p>
            <a:pPr marL="514350" indent="-514350">
              <a:spcBef>
                <a:spcPts val="0"/>
              </a:spcBef>
              <a:buClrTx/>
              <a:buSzPct val="100000"/>
              <a:buFont typeface="+mj-lt"/>
              <a:buAutoNum type="arabicPeriod"/>
            </a:pPr>
            <a:r>
              <a:rPr lang="ru-RU" sz="23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При интервью необходимо чётко выражать свои мысли, информацию давать объективно, продумано, согласно плану.</a:t>
            </a:r>
          </a:p>
          <a:p>
            <a:pPr marL="514350" indent="-514350">
              <a:spcBef>
                <a:spcPts val="0"/>
              </a:spcBef>
              <a:buClrTx/>
              <a:buSzPct val="100000"/>
              <a:buFont typeface="+mj-lt"/>
              <a:buAutoNum type="arabicPeriod"/>
            </a:pPr>
            <a:r>
              <a:rPr lang="ru-RU" sz="23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Необходимо зафиксировать ФИО, контактные данные журналиста и цель его обращения.</a:t>
            </a:r>
          </a:p>
          <a:p>
            <a:pPr marL="514350" indent="-514350">
              <a:spcBef>
                <a:spcPts val="0"/>
              </a:spcBef>
              <a:buClrTx/>
              <a:buSzPct val="100000"/>
              <a:buFont typeface="+mj-lt"/>
              <a:buAutoNum type="arabicPeriod"/>
            </a:pPr>
            <a:r>
              <a:rPr lang="ru-RU" sz="23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Ответ «без комментариев» исключает возможность повлиять на содержание публикуемого материала.</a:t>
            </a:r>
          </a:p>
          <a:p>
            <a:pPr marL="514350" indent="-514350">
              <a:spcBef>
                <a:spcPts val="0"/>
              </a:spcBef>
              <a:buClrTx/>
              <a:buSzPct val="100000"/>
              <a:buFont typeface="+mj-lt"/>
              <a:buAutoNum type="arabicPeriod"/>
            </a:pPr>
            <a:r>
              <a:rPr lang="ru-RU" sz="23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СМИ можно направить за информацией в вышестоящую структуру.</a:t>
            </a:r>
          </a:p>
          <a:p>
            <a:pPr marL="514350" indent="-514350">
              <a:spcBef>
                <a:spcPts val="0"/>
              </a:spcBef>
              <a:buClr>
                <a:schemeClr val="accent3">
                  <a:lumMod val="50000"/>
                </a:schemeClr>
              </a:buClr>
              <a:buSzPct val="100000"/>
              <a:buFont typeface="+mj-lt"/>
              <a:buAutoNum type="arabicPeriod"/>
            </a:pPr>
            <a:endParaRPr lang="ru-RU" sz="2300" dirty="0">
              <a:solidFill>
                <a:schemeClr val="accent3">
                  <a:lumMod val="5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buClrTx/>
              <a:buSzPct val="100000"/>
              <a:buFont typeface="Courier New" pitchFamily="49" charset="0"/>
              <a:buChar char="o"/>
            </a:pPr>
            <a:r>
              <a:rPr lang="ru-RU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Центр экстренной психологической помощи при МГППУ </a:t>
            </a:r>
            <a:r>
              <a:rPr lang="en-US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2"/>
              </a:rPr>
              <a:t>https://mgppu.ru/project/51</a:t>
            </a:r>
            <a:endParaRPr lang="ru-RU" sz="28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spcBef>
                <a:spcPts val="0"/>
              </a:spcBef>
              <a:buClrTx/>
              <a:buSzPct val="100000"/>
              <a:buFont typeface="Courier New" pitchFamily="49" charset="0"/>
              <a:buChar char="o"/>
            </a:pPr>
            <a:endParaRPr lang="ru-RU" sz="28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spcBef>
                <a:spcPts val="0"/>
              </a:spcBef>
              <a:buClrTx/>
              <a:buSzPct val="100000"/>
              <a:buFont typeface="Courier New" pitchFamily="49" charset="0"/>
              <a:buChar char="o"/>
            </a:pPr>
            <a:r>
              <a:rPr lang="ru-RU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Приказ №115-од </a:t>
            </a:r>
          </a:p>
          <a:p>
            <a:pPr>
              <a:spcBef>
                <a:spcPts val="0"/>
              </a:spcBef>
              <a:buClrTx/>
              <a:buSzPct val="100000"/>
              <a:buFont typeface="Courier New" pitchFamily="49" charset="0"/>
              <a:buChar char="o"/>
            </a:pPr>
            <a:endParaRPr lang="ru-RU" sz="28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spcBef>
                <a:spcPts val="0"/>
              </a:spcBef>
              <a:buClrTx/>
              <a:buSzPct val="100000"/>
              <a:buFont typeface="Courier New" pitchFamily="49" charset="0"/>
              <a:buChar char="o"/>
            </a:pPr>
            <a:r>
              <a:rPr lang="ru-RU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Методические рекомендации «Первичная профилактика суицидального и </a:t>
            </a:r>
            <a:r>
              <a:rPr lang="ru-RU" sz="28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аддиктивного</a:t>
            </a:r>
            <a:r>
              <a:rPr lang="ru-RU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поведения обучающихся в условиях образовательных организаций» </a:t>
            </a:r>
            <a:r>
              <a:rPr lang="en-US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3"/>
              </a:rPr>
              <a:t>https://magistr54.ru/metodicheskie-materialy/</a:t>
            </a:r>
            <a:endParaRPr lang="ru-RU" sz="28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МЕТОДИЧЕСКАЯ ОПОРА</a:t>
            </a: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Box 1"/>
          <p:cNvSpPr txBox="1">
            <a:spLocks noChangeArrowheads="1"/>
          </p:cNvSpPr>
          <p:nvPr/>
        </p:nvSpPr>
        <p:spPr bwMode="auto">
          <a:xfrm>
            <a:off x="845587" y="2156663"/>
            <a:ext cx="756083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ОТДЕЛ </a:t>
            </a:r>
          </a:p>
          <a:p>
            <a:pPr algn="ctr"/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ПРАКТИЧЕСКОЙ ПСИХОЛОГИИ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547664" y="548680"/>
            <a:ext cx="7416824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ru-RU" sz="16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Департамент образования мэрии города Новосибирска</a:t>
            </a:r>
            <a:endParaRPr lang="ru-RU" sz="16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ru-RU" sz="16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Муниципальное казённое учреждение дополнительного </a:t>
            </a:r>
            <a:r>
              <a:rPr lang="ru-RU" sz="16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профессионального образования города </a:t>
            </a:r>
            <a:r>
              <a:rPr lang="ru-RU" sz="16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Новосибирска </a:t>
            </a:r>
            <a:endParaRPr lang="ru-RU" sz="16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ru-RU" sz="16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«</a:t>
            </a:r>
            <a:r>
              <a:rPr lang="ru-RU" sz="16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Городской центр образования и здоровья «Магистр»</a:t>
            </a:r>
            <a:endParaRPr lang="ru-RU" sz="16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5" name="Picture 5" descr="Магистр 25 лет лог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04664"/>
            <a:ext cx="1296144" cy="1296144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1872208" y="4010288"/>
            <a:ext cx="5724128" cy="193899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u="sng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Адрес:</a:t>
            </a:r>
            <a:r>
              <a:rPr lang="ru-RU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город Новосибирск </a:t>
            </a:r>
          </a:p>
          <a:p>
            <a:pPr algn="ctr"/>
            <a:r>
              <a:rPr lang="ru-RU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улица Дмитрия </a:t>
            </a:r>
            <a:r>
              <a:rPr lang="ru-RU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Шамшурина</a:t>
            </a:r>
            <a:r>
              <a:rPr lang="ru-RU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6</a:t>
            </a:r>
          </a:p>
          <a:p>
            <a:pPr algn="ctr"/>
            <a:r>
              <a:rPr lang="ru-RU" sz="2400" b="1" u="sng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Контакты:</a:t>
            </a:r>
            <a:r>
              <a:rPr lang="ru-RU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2222-610</a:t>
            </a:r>
          </a:p>
          <a:p>
            <a:pPr algn="ctr"/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magistr@magistr54.ru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3"/>
              </a:rPr>
              <a:t> 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https://magistr54.ru</a:t>
            </a:r>
            <a:endParaRPr lang="ru-RU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86072" y="228600"/>
            <a:ext cx="8534400" cy="758952"/>
          </a:xfrm>
        </p:spPr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ЭТАПЫ КРИЗИСА</a:t>
            </a: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665312"/>
            <a:ext cx="8503920" cy="4572000"/>
          </a:xfrm>
        </p:spPr>
        <p:txBody>
          <a:bodyPr>
            <a:normAutofit/>
          </a:bodyPr>
          <a:lstStyle/>
          <a:p>
            <a:pPr marL="788670" lvl="1" indent="-51435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 typeface="+mj-lt"/>
              <a:buAutoNum type="arabicPeriod"/>
            </a:pPr>
            <a:r>
              <a:rPr lang="ru-RU" sz="2800" b="1" u="sng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Шок.</a:t>
            </a:r>
            <a:r>
              <a:rPr lang="ru-RU" sz="28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Длительность от нескольких часов до нескольких дней.</a:t>
            </a:r>
          </a:p>
          <a:p>
            <a:pPr marL="788670" lvl="1" indent="-51435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 typeface="+mj-lt"/>
              <a:buAutoNum type="arabicPeriod"/>
            </a:pPr>
            <a:endParaRPr lang="ru-RU" sz="20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788670" lvl="1" indent="-51435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 typeface="+mj-lt"/>
              <a:buAutoNum type="arabicPeriod"/>
            </a:pPr>
            <a:r>
              <a:rPr lang="ru-RU" sz="2800" b="1" u="sng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Острые реакции. </a:t>
            </a:r>
            <a:r>
              <a:rPr lang="ru-RU" sz="20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Сильные отрицательные эмоции, снижение когнитивных способностей, беспокойство, конфликты в отношениях. Длительность 4-6 недель.</a:t>
            </a:r>
          </a:p>
          <a:p>
            <a:pPr marL="788670" lvl="1" indent="-51435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 typeface="+mj-lt"/>
              <a:buAutoNum type="arabicPeriod"/>
            </a:pPr>
            <a:endParaRPr lang="ru-RU" sz="20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788670" lvl="1" indent="-51435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 typeface="+mj-lt"/>
              <a:buAutoNum type="arabicPeriod"/>
            </a:pPr>
            <a:r>
              <a:rPr lang="ru-RU" sz="2800" b="1" u="sng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Адаптация к изменившимся условиям. </a:t>
            </a:r>
            <a:r>
              <a:rPr lang="ru-RU" sz="20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Смирение с ситуацией, на которую человек не в силах повлиять.</a:t>
            </a:r>
          </a:p>
          <a:p>
            <a:pPr marL="788670" lvl="1" indent="-51435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 typeface="+mj-lt"/>
              <a:buAutoNum type="arabicPeriod"/>
            </a:pPr>
            <a:endParaRPr lang="ru-RU" sz="20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788670" lvl="1" indent="-51435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 typeface="+mj-lt"/>
              <a:buAutoNum type="arabicPeriod"/>
            </a:pPr>
            <a:r>
              <a:rPr lang="ru-RU" sz="2800" b="1" u="sng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Восстановление </a:t>
            </a:r>
            <a:r>
              <a:rPr lang="ru-RU" sz="20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ощущения контроля над собой и обстоятельствами.</a:t>
            </a:r>
          </a:p>
          <a:p>
            <a:pPr marL="788670" lvl="1" indent="-514350" algn="just" fontAlgn="base">
              <a:spcBef>
                <a:spcPct val="0"/>
              </a:spcBef>
              <a:spcAft>
                <a:spcPct val="0"/>
              </a:spcAft>
              <a:buClr>
                <a:schemeClr val="accent3">
                  <a:lumMod val="50000"/>
                </a:schemeClr>
              </a:buClr>
              <a:buFont typeface="+mj-lt"/>
              <a:buAutoNum type="arabicPeriod"/>
            </a:pPr>
            <a:endParaRPr lang="ru-RU" sz="2800" dirty="0" smtClean="0">
              <a:solidFill>
                <a:schemeClr val="accent3">
                  <a:lumMod val="5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332656"/>
            <a:ext cx="8534400" cy="758952"/>
          </a:xfrm>
        </p:spPr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ЧУВСТВА ЛЮДЕЙ, </a:t>
            </a:r>
            <a:b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ПЕРЕЖИВАЮЩИХ КРИЗИС:</a:t>
            </a: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3568" y="1743072"/>
            <a:ext cx="5472608" cy="3414120"/>
          </a:xfrm>
        </p:spPr>
        <p:txBody>
          <a:bodyPr>
            <a:normAutofit/>
          </a:bodyPr>
          <a:lstStyle/>
          <a:p>
            <a:pPr lvl="1" algn="just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 typeface="Courier New" pitchFamily="49" charset="0"/>
              <a:buChar char="o"/>
            </a:pPr>
            <a:r>
              <a:rPr lang="ru-RU" sz="28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Гнев, ярость (вина ,обида)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 typeface="Courier New" pitchFamily="49" charset="0"/>
              <a:buChar char="o"/>
            </a:pPr>
            <a:r>
              <a:rPr lang="ru-RU" sz="28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Чувство одиночества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 typeface="Courier New" pitchFamily="49" charset="0"/>
              <a:buChar char="o"/>
            </a:pPr>
            <a:r>
              <a:rPr lang="ru-RU" sz="28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Ощущение беспомощности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 typeface="Courier New" pitchFamily="49" charset="0"/>
              <a:buChar char="o"/>
            </a:pPr>
            <a:r>
              <a:rPr lang="ru-RU" sz="28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Стыд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 typeface="Courier New" pitchFamily="49" charset="0"/>
              <a:buChar char="o"/>
            </a:pPr>
            <a:r>
              <a:rPr lang="ru-RU" sz="28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Печаль, тоска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 typeface="Courier New" pitchFamily="49" charset="0"/>
              <a:buChar char="o"/>
            </a:pPr>
            <a:r>
              <a:rPr lang="ru-RU" sz="28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Тревога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buClr>
                <a:schemeClr val="accent3">
                  <a:lumMod val="50000"/>
                </a:schemeClr>
              </a:buClr>
              <a:buFont typeface="Courier New" pitchFamily="49" charset="0"/>
              <a:buChar char="o"/>
            </a:pPr>
            <a:endParaRPr lang="ru-RU" sz="2800" dirty="0" smtClean="0">
              <a:solidFill>
                <a:schemeClr val="accent3">
                  <a:lumMod val="5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ru-RU" dirty="0"/>
          </a:p>
        </p:txBody>
      </p:sp>
      <p:pic>
        <p:nvPicPr>
          <p:cNvPr id="1026" name="Picture 2" descr="C:\Documents and Settings\user\Мои документы\Downloads\im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3301486"/>
            <a:ext cx="5544616" cy="3151850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737320"/>
            <a:ext cx="8503920" cy="4572000"/>
          </a:xfrm>
        </p:spPr>
        <p:txBody>
          <a:bodyPr/>
          <a:lstStyle/>
          <a:p>
            <a:pPr algn="ctr">
              <a:buNone/>
            </a:pPr>
            <a:r>
              <a:rPr lang="ru-RU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психический процесс, относимый к механизмам психологической защиты. В результате работы этого механизма человек начинает воспринимать происходящее с ним так, будто оно происходит не с ним, а с кем-то посторонним. Такая «</a:t>
            </a:r>
            <a:r>
              <a:rPr lang="ru-RU" sz="28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диссоциированная</a:t>
            </a:r>
            <a:r>
              <a:rPr lang="ru-RU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» позиция защищает от избыточных, непереносимых эмоций</a:t>
            </a:r>
            <a:endParaRPr lang="ru-RU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ДИССОЦИАЦИЯ</a:t>
            </a: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99592" y="1916832"/>
            <a:ext cx="7200800" cy="4182216"/>
          </a:xfrm>
        </p:spPr>
        <p:txBody>
          <a:bodyPr/>
          <a:lstStyle/>
          <a:p>
            <a:pPr lvl="1" algn="ctr" fontAlgn="base">
              <a:spcBef>
                <a:spcPct val="0"/>
              </a:spcBef>
              <a:spcAft>
                <a:spcPct val="0"/>
              </a:spcAft>
              <a:buClr>
                <a:schemeClr val="accent3">
                  <a:lumMod val="50000"/>
                </a:schemeClr>
              </a:buClr>
              <a:buSzPct val="100000"/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Быть готовой физически и морально  к преодолению кризиса и восстановлению психологической безопасности. Школа должна стать примером поведения в тяжёлых обстоятельствах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ЗАДАЧА ШКОЛА</a:t>
            </a: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01752" y="293784"/>
            <a:ext cx="8534400" cy="758952"/>
          </a:xfrm>
        </p:spPr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Как руководство школы может </a:t>
            </a:r>
            <a:b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подготовиться к кризису?</a:t>
            </a: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Способность школы к действиям можно улучшить составлением кризисного плана, с помощью которого можно – при возникновении в школе кризисной ситуации – принять соответствующие меры и справиться с реакцией учеников, сотрудников и родителей. Кризисный план определяет распределение обязанностей и помогает оценить необходимость в дополнительной помощи.</a:t>
            </a:r>
            <a:endParaRPr lang="ru-RU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521296"/>
            <a:ext cx="8640960" cy="4572000"/>
          </a:xfrm>
        </p:spPr>
        <p:txBody>
          <a:bodyPr>
            <a:noAutofit/>
          </a:bodyPr>
          <a:lstStyle/>
          <a:p>
            <a:pPr marL="514350" indent="-514350">
              <a:spcBef>
                <a:spcPts val="0"/>
              </a:spcBef>
              <a:buClrTx/>
              <a:buSzPct val="100000"/>
              <a:buFont typeface="+mj-lt"/>
              <a:buAutoNum type="arabicPeriod"/>
            </a:pPr>
            <a:r>
              <a:rPr lang="ru-RU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Оценка риска возникновения кризисной ситуации в ОО, уровня подготовленности специалистов и ресурсов ОО.</a:t>
            </a:r>
          </a:p>
          <a:p>
            <a:pPr marL="514350" indent="-514350">
              <a:spcBef>
                <a:spcPts val="0"/>
              </a:spcBef>
              <a:buClrTx/>
              <a:buSzPct val="100000"/>
              <a:buFont typeface="+mj-lt"/>
              <a:buAutoNum type="arabicPeriod"/>
            </a:pPr>
            <a:r>
              <a:rPr lang="ru-RU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Формирование кризисной команды в ОО.</a:t>
            </a:r>
          </a:p>
          <a:p>
            <a:pPr marL="514350" indent="-514350">
              <a:spcBef>
                <a:spcPts val="0"/>
              </a:spcBef>
              <a:buClrTx/>
              <a:buSzPct val="100000"/>
              <a:buFont typeface="+mj-lt"/>
              <a:buAutoNum type="arabicPeriod"/>
            </a:pPr>
            <a:r>
              <a:rPr lang="ru-RU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Подготовка специалистов в области кризисной психологии (информационная, </a:t>
            </a:r>
            <a:r>
              <a:rPr lang="ru-RU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тренинговая</a:t>
            </a:r>
            <a:r>
              <a:rPr lang="ru-RU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ru-RU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командообразование</a:t>
            </a:r>
            <a:r>
              <a:rPr lang="ru-RU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и т.п.).</a:t>
            </a:r>
          </a:p>
          <a:p>
            <a:pPr marL="514350" indent="-514350">
              <a:spcBef>
                <a:spcPts val="0"/>
              </a:spcBef>
              <a:buClrTx/>
              <a:buSzPct val="100000"/>
              <a:buFont typeface="+mj-lt"/>
              <a:buAutoNum type="arabicPeriod"/>
            </a:pPr>
            <a:r>
              <a:rPr lang="ru-RU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Составление плана действий с учётом потребностей и ресурсов всех участников образовательных отношений.</a:t>
            </a:r>
          </a:p>
          <a:p>
            <a:pPr marL="514350" indent="-514350">
              <a:spcBef>
                <a:spcPts val="0"/>
              </a:spcBef>
              <a:buClrTx/>
              <a:buSzPct val="100000"/>
              <a:buFont typeface="+mj-lt"/>
              <a:buAutoNum type="arabicPeriod"/>
            </a:pPr>
            <a:r>
              <a:rPr lang="ru-RU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Ознакомление с планом сотрудников ОО и родителей.</a:t>
            </a:r>
          </a:p>
          <a:p>
            <a:pPr marL="514350" indent="-514350">
              <a:spcBef>
                <a:spcPts val="0"/>
              </a:spcBef>
              <a:buClrTx/>
              <a:buSzPct val="100000"/>
              <a:buFont typeface="+mj-lt"/>
              <a:buAutoNum type="arabicPeriod"/>
            </a:pPr>
            <a:r>
              <a:rPr lang="ru-RU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Анализ и внесение изменений в план </a:t>
            </a:r>
            <a:r>
              <a:rPr lang="ru-RU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не </a:t>
            </a:r>
            <a:r>
              <a:rPr lang="ru-RU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реже раза в год.</a:t>
            </a:r>
            <a:endParaRPr lang="ru-RU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ОРГАНИЗАЦИОННАЯ ПОДГОТОВКА</a:t>
            </a: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809328"/>
            <a:ext cx="8503920" cy="4572000"/>
          </a:xfrm>
        </p:spPr>
        <p:txBody>
          <a:bodyPr>
            <a:noAutofit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539750" algn="l"/>
              </a:tabLst>
            </a:pPr>
            <a:r>
              <a:rPr lang="ru-RU" sz="2800" b="1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Профессиональная компетенция. </a:t>
            </a:r>
            <a:r>
              <a:rPr lang="ru-R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Осведомлённость в механизмах возникновения кризисной ситуации, способность дифференцировать вид кризиса, его тяжесть и этап.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539750" algn="l"/>
              </a:tabLst>
            </a:pPr>
            <a:r>
              <a:rPr lang="ru-RU" sz="2800" b="1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Личностная компетенция. </a:t>
            </a:r>
            <a:r>
              <a:rPr lang="ru-R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Способность сохранять эмоциональную устойчивость при общении с детьми, </a:t>
            </a:r>
            <a:r>
              <a:rPr lang="ru-R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умение </a:t>
            </a:r>
            <a:r>
              <a:rPr lang="ru-R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слушать, вовремя замечать изменения своего состояния. Отмечать у себя как излишнюю включенность, так и отстраненность от чувств ребёнка. Достаточная зрелость и наличие своего опыта совладания с кризисными ситуациями.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539750" algn="l"/>
              </a:tabLst>
            </a:pPr>
            <a:r>
              <a:rPr lang="ru-RU" sz="2800" b="1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Способность и открытость для собственных обращений</a:t>
            </a:r>
            <a:r>
              <a:rPr lang="ru-RU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за психологической и </a:t>
            </a:r>
            <a:r>
              <a:rPr lang="ru-RU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супервизионной</a:t>
            </a:r>
            <a:r>
              <a:rPr lang="ru-R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800" b="1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помощью</a:t>
            </a:r>
            <a:r>
              <a:rPr lang="ru-RU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58080" y="332656"/>
            <a:ext cx="8534400" cy="758952"/>
          </a:xfrm>
        </p:spPr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Требования к личности педагога, оказывающего помощь в кризисной ситуации</a:t>
            </a: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332656"/>
            <a:ext cx="8534400" cy="75895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Основные вопросы, которые необходимо рассмотреть на этапах подготовки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ru-RU" sz="37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Кого вероятнее всего затронет кризисная ситуация? Антикризисная бригада помощи рассматривает различные сценарии.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ru-RU" sz="37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Затронет ли это событие антикризисную команду? Каким образом?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ru-RU" sz="37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Кто отдает распоряжения о начале действий по оказанию помощи и ликвидации последствий </a:t>
            </a:r>
            <a:r>
              <a:rPr lang="ru-RU" sz="37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 кризисной </a:t>
            </a:r>
            <a:r>
              <a:rPr lang="ru-RU" sz="37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ситуации?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ru-RU" sz="37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Каковы цели этой помощи? Что случится, если вообще не вмешиваться?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ru-RU" sz="37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Какова тактика и стратегия вмешательства?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ru-RU" sz="37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Каковы критерии успешного вмешательства и/или его исхода?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ru-RU" sz="37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Какие ресурсы имеются в распоряжении вмешивающихся (круг поддержки, физические ресурсы, сколько это будет стоить, каковы ограничения)?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ru-RU" sz="37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Какие еще стороны могут быть затронуты кризисной ситуацией?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ru-RU" sz="37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Будет ли кооперация с представителями других образовательных учреждений, ведомств? С кем именно? Кто будет координировать, руководить? Каким образом?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ru-RU" sz="37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Кто получит одобрение? Критику? Ресурсы? Каким образом взаимодействовать со СМИ?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218</TotalTime>
  <Words>772</Words>
  <Application>Microsoft Office PowerPoint</Application>
  <PresentationFormat>Экран (4:3)</PresentationFormat>
  <Paragraphs>88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Официальная</vt:lpstr>
      <vt:lpstr>Слайд 1</vt:lpstr>
      <vt:lpstr>ЭТАПЫ КРИЗИСА</vt:lpstr>
      <vt:lpstr>ЧУВСТВА ЛЮДЕЙ,  ПЕРЕЖИВАЮЩИХ КРИЗИС:</vt:lpstr>
      <vt:lpstr>ДИССОЦИАЦИЯ</vt:lpstr>
      <vt:lpstr>ЗАДАЧА ШКОЛА</vt:lpstr>
      <vt:lpstr>Как руководство школы может  подготовиться к кризису?</vt:lpstr>
      <vt:lpstr>ОРГАНИЗАЦИОННАЯ ПОДГОТОВКА</vt:lpstr>
      <vt:lpstr>Требования к личности педагога, оказывающего помощь в кризисной ситуации</vt:lpstr>
      <vt:lpstr>Основные вопросы, которые необходимо рассмотреть на этапах подготовки</vt:lpstr>
      <vt:lpstr>РЕКОМЕНДАЦИИ ПЕДАГОГАМ</vt:lpstr>
      <vt:lpstr>ВЗАИМОДЕЙСТВИЕ СО СМИ</vt:lpstr>
      <vt:lpstr>МЕТОДИЧЕСКАЯ ОПОРА</vt:lpstr>
      <vt:lpstr>Слайд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31</cp:revision>
  <dcterms:created xsi:type="dcterms:W3CDTF">2019-11-26T10:50:45Z</dcterms:created>
  <dcterms:modified xsi:type="dcterms:W3CDTF">2019-12-02T08:34:55Z</dcterms:modified>
</cp:coreProperties>
</file>