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handoutMasterIdLst>
    <p:handoutMasterId r:id="rId14"/>
  </p:handoutMasterIdLst>
  <p:sldIdLst>
    <p:sldId id="256" r:id="rId2"/>
    <p:sldId id="260" r:id="rId3"/>
    <p:sldId id="261" r:id="rId4"/>
    <p:sldId id="262" r:id="rId5"/>
    <p:sldId id="266" r:id="rId6"/>
    <p:sldId id="267" r:id="rId7"/>
    <p:sldId id="264" r:id="rId8"/>
    <p:sldId id="263" r:id="rId9"/>
    <p:sldId id="258" r:id="rId10"/>
    <p:sldId id="265" r:id="rId11"/>
    <p:sldId id="268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61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E967D35-7C1C-46FC-8938-6F684E687061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87CEAB00-73D1-4F7C-83FF-82A5B3D47169}" type="pres">
      <dgm:prSet presAssocID="{CE967D35-7C1C-46FC-8938-6F684E687061}" presName="Name0" presStyleCnt="0">
        <dgm:presLayoutVars>
          <dgm:dir/>
          <dgm:resizeHandles val="exact"/>
        </dgm:presLayoutVars>
      </dgm:prSet>
      <dgm:spPr/>
    </dgm:pt>
  </dgm:ptLst>
  <dgm:cxnLst>
    <dgm:cxn modelId="{37686604-FDB6-439A-B2CD-14E5375A4685}" type="presOf" srcId="{CE967D35-7C1C-46FC-8938-6F684E687061}" destId="{87CEAB00-73D1-4F7C-83FF-82A5B3D47169}" srcOrd="0" destOrd="0" presId="urn:microsoft.com/office/officeart/2005/8/layout/process1"/>
  </dgm:cxnLst>
  <dgm:bg>
    <a:solidFill>
      <a:schemeClr val="bg2"/>
    </a:solidFill>
  </dgm:bg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8956F67-30DF-4690-ABEC-0625D0E66665}" type="doc">
      <dgm:prSet loTypeId="urn:microsoft.com/office/officeart/2005/8/layout/chevron1" loCatId="process" qsTypeId="urn:microsoft.com/office/officeart/2005/8/quickstyle/simple1" qsCatId="simple" csTypeId="urn:microsoft.com/office/officeart/2005/8/colors/colorful5" csCatId="colorful" phldr="1"/>
      <dgm:spPr/>
    </dgm:pt>
    <dgm:pt modelId="{0464F0B0-830F-40C6-A8BB-49299D9452AC}">
      <dgm:prSet phldrT="[Текст]" custT="1"/>
      <dgm:spPr>
        <a:effectLst>
          <a:innerShdw blurRad="114300">
            <a:prstClr val="black"/>
          </a:innerShdw>
        </a:effectLst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kumimoji="0" lang="ru-RU" sz="3000" b="1" kern="1200" dirty="0">
              <a:ln>
                <a:solidFill>
                  <a:srgbClr val="C00000">
                    <a:alpha val="79000"/>
                  </a:srgbClr>
                </a:solidFill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+mn-ea"/>
              <a:cs typeface="Times New Roman" pitchFamily="18" charset="0"/>
            </a:rPr>
            <a:t>Бессилие</a:t>
          </a:r>
        </a:p>
      </dgm:t>
    </dgm:pt>
    <dgm:pt modelId="{FFF51765-A5C2-4B52-85EB-12CA5C20C745}" type="parTrans" cxnId="{BF587D80-07A3-4675-8E11-B1074857319C}">
      <dgm:prSet/>
      <dgm:spPr/>
      <dgm:t>
        <a:bodyPr/>
        <a:lstStyle/>
        <a:p>
          <a:endParaRPr lang="ru-RU"/>
        </a:p>
      </dgm:t>
    </dgm:pt>
    <dgm:pt modelId="{4B567272-64DC-4256-99DA-E22233859E22}" type="sibTrans" cxnId="{BF587D80-07A3-4675-8E11-B1074857319C}">
      <dgm:prSet/>
      <dgm:spPr/>
      <dgm:t>
        <a:bodyPr/>
        <a:lstStyle/>
        <a:p>
          <a:endParaRPr lang="ru-RU"/>
        </a:p>
      </dgm:t>
    </dgm:pt>
    <dgm:pt modelId="{CDF24F0C-59D5-4A57-B5C8-B86EF7AC570A}">
      <dgm:prSet phldrT="[Текст]" custT="1"/>
      <dgm:spPr>
        <a:effectLst>
          <a:innerShdw blurRad="114300">
            <a:prstClr val="black"/>
          </a:innerShdw>
        </a:effectLst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kumimoji="0" lang="ru-RU" sz="3000" b="1" kern="1200" dirty="0">
              <a:ln>
                <a:solidFill>
                  <a:srgbClr val="C00000">
                    <a:alpha val="79000"/>
                  </a:srgbClr>
                </a:solidFill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+mn-ea"/>
              <a:cs typeface="Times New Roman" pitchFamily="18" charset="0"/>
            </a:rPr>
            <a:t>Сужение сознания</a:t>
          </a:r>
        </a:p>
      </dgm:t>
    </dgm:pt>
    <dgm:pt modelId="{C61A7F6F-357F-4476-BDD8-78963DF5E80B}" type="parTrans" cxnId="{D38B2ED9-C06C-4590-B0E3-578744CB1F40}">
      <dgm:prSet/>
      <dgm:spPr/>
      <dgm:t>
        <a:bodyPr/>
        <a:lstStyle/>
        <a:p>
          <a:endParaRPr lang="ru-RU"/>
        </a:p>
      </dgm:t>
    </dgm:pt>
    <dgm:pt modelId="{910D5D2D-F22C-493A-9A4C-C2A46E96E602}" type="sibTrans" cxnId="{D38B2ED9-C06C-4590-B0E3-578744CB1F40}">
      <dgm:prSet/>
      <dgm:spPr/>
      <dgm:t>
        <a:bodyPr/>
        <a:lstStyle/>
        <a:p>
          <a:endParaRPr lang="ru-RU"/>
        </a:p>
      </dgm:t>
    </dgm:pt>
    <dgm:pt modelId="{D3AF1243-A6A7-4253-9FB0-16C4BC27FC8B}">
      <dgm:prSet phldrT="[Текст]" custT="1"/>
      <dgm:spPr>
        <a:ln w="3175"/>
        <a:effectLst>
          <a:innerShdw blurRad="114300">
            <a:prstClr val="black"/>
          </a:innerShdw>
        </a:effectLst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kumimoji="0" lang="ru-RU" sz="1400" b="1" kern="1200" dirty="0" smtClean="0">
              <a:ln w="3175">
                <a:solidFill>
                  <a:srgbClr val="C00000">
                    <a:alpha val="55000"/>
                  </a:srgbClr>
                </a:solidFill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+mn-ea"/>
              <a:cs typeface="Times New Roman" pitchFamily="18" charset="0"/>
            </a:rPr>
            <a:t>ДЕСТРУКТИВНЫЕ</a:t>
          </a:r>
          <a:endParaRPr kumimoji="0" lang="ru-RU" sz="1400" b="1" kern="1200" dirty="0">
            <a:ln w="3175">
              <a:solidFill>
                <a:srgbClr val="C00000">
                  <a:alpha val="55000"/>
                </a:srgbClr>
              </a:solidFill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ea typeface="+mn-ea"/>
            <a:cs typeface="Times New Roman" pitchFamily="18" charset="0"/>
          </a:endParaRPr>
        </a:p>
        <a:p>
          <a:r>
            <a:rPr kumimoji="0" lang="ru-RU" sz="1400" b="1" kern="1200" dirty="0" smtClean="0">
              <a:ln w="3175">
                <a:solidFill>
                  <a:srgbClr val="C00000">
                    <a:alpha val="55000"/>
                  </a:srgbClr>
                </a:solidFill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+mn-ea"/>
              <a:cs typeface="Times New Roman" pitchFamily="18" charset="0"/>
            </a:rPr>
            <a:t>ЭМОЦИИ</a:t>
          </a:r>
          <a:endParaRPr kumimoji="0" lang="ru-RU" sz="1400" b="1" kern="1200" dirty="0">
            <a:ln w="3175">
              <a:solidFill>
                <a:srgbClr val="C00000">
                  <a:alpha val="55000"/>
                </a:srgbClr>
              </a:solidFill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ea typeface="+mn-ea"/>
            <a:cs typeface="Times New Roman" pitchFamily="18" charset="0"/>
          </a:endParaRPr>
        </a:p>
      </dgm:t>
    </dgm:pt>
    <dgm:pt modelId="{3AF48E3A-B905-4E2E-885E-8336CC198171}" type="parTrans" cxnId="{C510476D-0187-416F-B2F7-5A653E5E0CF4}">
      <dgm:prSet/>
      <dgm:spPr/>
      <dgm:t>
        <a:bodyPr/>
        <a:lstStyle/>
        <a:p>
          <a:endParaRPr lang="ru-RU"/>
        </a:p>
      </dgm:t>
    </dgm:pt>
    <dgm:pt modelId="{AC7AFB9D-E312-45CA-803E-7C81A19DCC48}" type="sibTrans" cxnId="{C510476D-0187-416F-B2F7-5A653E5E0CF4}">
      <dgm:prSet/>
      <dgm:spPr/>
      <dgm:t>
        <a:bodyPr/>
        <a:lstStyle/>
        <a:p>
          <a:endParaRPr lang="ru-RU"/>
        </a:p>
      </dgm:t>
    </dgm:pt>
    <dgm:pt modelId="{D1913245-3388-45C9-8BB2-1FE60941A630}" type="pres">
      <dgm:prSet presAssocID="{F8956F67-30DF-4690-ABEC-0625D0E66665}" presName="Name0" presStyleCnt="0">
        <dgm:presLayoutVars>
          <dgm:dir/>
          <dgm:animLvl val="lvl"/>
          <dgm:resizeHandles val="exact"/>
        </dgm:presLayoutVars>
      </dgm:prSet>
      <dgm:spPr/>
    </dgm:pt>
    <dgm:pt modelId="{0949AF78-DE5A-49EF-AA0A-65482A40D805}" type="pres">
      <dgm:prSet presAssocID="{0464F0B0-830F-40C6-A8BB-49299D9452AC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17241AB-DC58-4929-A582-3C646B88700D}" type="pres">
      <dgm:prSet presAssocID="{4B567272-64DC-4256-99DA-E22233859E22}" presName="parTxOnlySpace" presStyleCnt="0"/>
      <dgm:spPr/>
    </dgm:pt>
    <dgm:pt modelId="{F840F114-CBDB-47C6-ACD3-A269D63B5DAD}" type="pres">
      <dgm:prSet presAssocID="{CDF24F0C-59D5-4A57-B5C8-B86EF7AC570A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3AC53CD-6DF8-48C7-9AA4-C5FA19B6204C}" type="pres">
      <dgm:prSet presAssocID="{910D5D2D-F22C-493A-9A4C-C2A46E96E602}" presName="parTxOnlySpace" presStyleCnt="0"/>
      <dgm:spPr/>
    </dgm:pt>
    <dgm:pt modelId="{E19D97ED-E039-4C16-BD11-AC9EC7573E14}" type="pres">
      <dgm:prSet presAssocID="{D3AF1243-A6A7-4253-9FB0-16C4BC27FC8B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A3E76B7-5951-436D-80C4-CB3D470C792B}" type="presOf" srcId="{0464F0B0-830F-40C6-A8BB-49299D9452AC}" destId="{0949AF78-DE5A-49EF-AA0A-65482A40D805}" srcOrd="0" destOrd="0" presId="urn:microsoft.com/office/officeart/2005/8/layout/chevron1"/>
    <dgm:cxn modelId="{E735EDEF-DD52-4E30-BC2A-CBBAF0644F0A}" type="presOf" srcId="{D3AF1243-A6A7-4253-9FB0-16C4BC27FC8B}" destId="{E19D97ED-E039-4C16-BD11-AC9EC7573E14}" srcOrd="0" destOrd="0" presId="urn:microsoft.com/office/officeart/2005/8/layout/chevron1"/>
    <dgm:cxn modelId="{EB1B1AF4-401C-4D36-8B48-09968E6BECED}" type="presOf" srcId="{CDF24F0C-59D5-4A57-B5C8-B86EF7AC570A}" destId="{F840F114-CBDB-47C6-ACD3-A269D63B5DAD}" srcOrd="0" destOrd="0" presId="urn:microsoft.com/office/officeart/2005/8/layout/chevron1"/>
    <dgm:cxn modelId="{BF587D80-07A3-4675-8E11-B1074857319C}" srcId="{F8956F67-30DF-4690-ABEC-0625D0E66665}" destId="{0464F0B0-830F-40C6-A8BB-49299D9452AC}" srcOrd="0" destOrd="0" parTransId="{FFF51765-A5C2-4B52-85EB-12CA5C20C745}" sibTransId="{4B567272-64DC-4256-99DA-E22233859E22}"/>
    <dgm:cxn modelId="{C510476D-0187-416F-B2F7-5A653E5E0CF4}" srcId="{F8956F67-30DF-4690-ABEC-0625D0E66665}" destId="{D3AF1243-A6A7-4253-9FB0-16C4BC27FC8B}" srcOrd="2" destOrd="0" parTransId="{3AF48E3A-B905-4E2E-885E-8336CC198171}" sibTransId="{AC7AFB9D-E312-45CA-803E-7C81A19DCC48}"/>
    <dgm:cxn modelId="{D38B2ED9-C06C-4590-B0E3-578744CB1F40}" srcId="{F8956F67-30DF-4690-ABEC-0625D0E66665}" destId="{CDF24F0C-59D5-4A57-B5C8-B86EF7AC570A}" srcOrd="1" destOrd="0" parTransId="{C61A7F6F-357F-4476-BDD8-78963DF5E80B}" sibTransId="{910D5D2D-F22C-493A-9A4C-C2A46E96E602}"/>
    <dgm:cxn modelId="{A9EB8BA8-3F72-4F3B-9539-D76863600380}" type="presOf" srcId="{F8956F67-30DF-4690-ABEC-0625D0E66665}" destId="{D1913245-3388-45C9-8BB2-1FE60941A630}" srcOrd="0" destOrd="0" presId="urn:microsoft.com/office/officeart/2005/8/layout/chevron1"/>
    <dgm:cxn modelId="{DA8DA472-2B78-4EBB-9449-26EEE8FB4D27}" type="presParOf" srcId="{D1913245-3388-45C9-8BB2-1FE60941A630}" destId="{0949AF78-DE5A-49EF-AA0A-65482A40D805}" srcOrd="0" destOrd="0" presId="urn:microsoft.com/office/officeart/2005/8/layout/chevron1"/>
    <dgm:cxn modelId="{CA484E23-64F5-4753-A416-10AD16555934}" type="presParOf" srcId="{D1913245-3388-45C9-8BB2-1FE60941A630}" destId="{317241AB-DC58-4929-A582-3C646B88700D}" srcOrd="1" destOrd="0" presId="urn:microsoft.com/office/officeart/2005/8/layout/chevron1"/>
    <dgm:cxn modelId="{A609383F-852A-4FA4-9728-1C6D62562D6A}" type="presParOf" srcId="{D1913245-3388-45C9-8BB2-1FE60941A630}" destId="{F840F114-CBDB-47C6-ACD3-A269D63B5DAD}" srcOrd="2" destOrd="0" presId="urn:microsoft.com/office/officeart/2005/8/layout/chevron1"/>
    <dgm:cxn modelId="{9B6E6054-E7EA-447D-A656-FE1D2F7D87BA}" type="presParOf" srcId="{D1913245-3388-45C9-8BB2-1FE60941A630}" destId="{13AC53CD-6DF8-48C7-9AA4-C5FA19B6204C}" srcOrd="3" destOrd="0" presId="urn:microsoft.com/office/officeart/2005/8/layout/chevron1"/>
    <dgm:cxn modelId="{F10D87E4-A50D-402B-A603-3CB98824F0C0}" type="presParOf" srcId="{D1913245-3388-45C9-8BB2-1FE60941A630}" destId="{E19D97ED-E039-4C16-BD11-AC9EC7573E14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1CFE466-2DFE-4D63-8271-D3A3A8424F1B}" type="doc">
      <dgm:prSet loTypeId="urn:microsoft.com/office/officeart/2005/8/layout/chevron1" loCatId="process" qsTypeId="urn:microsoft.com/office/officeart/2005/8/quickstyle/3d2#1" qsCatId="3D" csTypeId="urn:microsoft.com/office/officeart/2005/8/colors/accent5_2" csCatId="accent5" phldr="1"/>
      <dgm:spPr/>
    </dgm:pt>
    <dgm:pt modelId="{EE7A91D8-BE85-4891-9EE0-4425D995DDD9}">
      <dgm:prSet phldrT="[Текст]" custT="1"/>
      <dgm:spPr/>
      <dgm:t>
        <a:bodyPr/>
        <a:lstStyle/>
        <a:p>
          <a:r>
            <a:rPr lang="ru-RU" sz="22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highlight>
                <a:srgbClr val="FFFF00"/>
              </a:highlight>
            </a:rPr>
            <a:t>Инвентаризация того, что может </a:t>
          </a:r>
        </a:p>
        <a:p>
          <a:r>
            <a:rPr lang="ru-RU" sz="22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highlight>
                <a:srgbClr val="FFFF00"/>
              </a:highlight>
            </a:rPr>
            <a:t>и чего не может</a:t>
          </a:r>
        </a:p>
      </dgm:t>
    </dgm:pt>
    <dgm:pt modelId="{81BB6A7E-739B-44B9-96F3-1874A3174E89}" type="parTrans" cxnId="{B7342652-4D9B-4FBF-B2F4-2387677F356A}">
      <dgm:prSet/>
      <dgm:spPr/>
      <dgm:t>
        <a:bodyPr/>
        <a:lstStyle/>
        <a:p>
          <a:endParaRPr lang="ru-RU"/>
        </a:p>
      </dgm:t>
    </dgm:pt>
    <dgm:pt modelId="{0542F976-27CF-4C1B-B02F-45F9BBB54EC6}" type="sibTrans" cxnId="{B7342652-4D9B-4FBF-B2F4-2387677F356A}">
      <dgm:prSet/>
      <dgm:spPr/>
      <dgm:t>
        <a:bodyPr/>
        <a:lstStyle/>
        <a:p>
          <a:endParaRPr lang="ru-RU"/>
        </a:p>
      </dgm:t>
    </dgm:pt>
    <dgm:pt modelId="{58FD9900-1711-40D9-98AA-8434351E261A}">
      <dgm:prSet phldrT="[Текст]" custT="1"/>
      <dgm:spPr/>
      <dgm:t>
        <a:bodyPr/>
        <a:lstStyle/>
        <a:p>
          <a:r>
            <a:rPr lang="ru-RU" sz="22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highlight>
                <a:srgbClr val="FFFF00"/>
              </a:highlight>
            </a:rPr>
            <a:t>Интенсивная работа по подготовке к экзамену</a:t>
          </a:r>
        </a:p>
      </dgm:t>
    </dgm:pt>
    <dgm:pt modelId="{233F5AFC-FE82-4AE4-8528-8DB84AD5097D}" type="parTrans" cxnId="{F1165F37-9151-4F0E-8E8D-00C6D96EFBFD}">
      <dgm:prSet/>
      <dgm:spPr/>
      <dgm:t>
        <a:bodyPr/>
        <a:lstStyle/>
        <a:p>
          <a:endParaRPr lang="ru-RU"/>
        </a:p>
      </dgm:t>
    </dgm:pt>
    <dgm:pt modelId="{C57B0C07-41EC-4D3F-957B-5D471988723D}" type="sibTrans" cxnId="{F1165F37-9151-4F0E-8E8D-00C6D96EFBFD}">
      <dgm:prSet/>
      <dgm:spPr/>
      <dgm:t>
        <a:bodyPr/>
        <a:lstStyle/>
        <a:p>
          <a:endParaRPr lang="ru-RU"/>
        </a:p>
      </dgm:t>
    </dgm:pt>
    <dgm:pt modelId="{85B97412-54E8-43CB-BA12-D9F63E4FC8DB}" type="pres">
      <dgm:prSet presAssocID="{91CFE466-2DFE-4D63-8271-D3A3A8424F1B}" presName="Name0" presStyleCnt="0">
        <dgm:presLayoutVars>
          <dgm:dir/>
          <dgm:animLvl val="lvl"/>
          <dgm:resizeHandles val="exact"/>
        </dgm:presLayoutVars>
      </dgm:prSet>
      <dgm:spPr/>
    </dgm:pt>
    <dgm:pt modelId="{95C84BB0-6920-467F-BB1F-23D6970D0F4B}" type="pres">
      <dgm:prSet presAssocID="{EE7A91D8-BE85-4891-9EE0-4425D995DDD9}" presName="parTxOnly" presStyleLbl="node1" presStyleIdx="0" presStyleCnt="2" custScaleX="12372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9FA3E50-7FB1-4E25-9070-B35D32C7593D}" type="pres">
      <dgm:prSet presAssocID="{0542F976-27CF-4C1B-B02F-45F9BBB54EC6}" presName="parTxOnlySpace" presStyleCnt="0"/>
      <dgm:spPr/>
    </dgm:pt>
    <dgm:pt modelId="{63E444B5-2F40-4357-B0F4-E37EFF235829}" type="pres">
      <dgm:prSet presAssocID="{58FD9900-1711-40D9-98AA-8434351E261A}" presName="parTxOnly" presStyleLbl="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C76392D-F044-47AC-BB00-E6923BCE08AF}" type="presOf" srcId="{EE7A91D8-BE85-4891-9EE0-4425D995DDD9}" destId="{95C84BB0-6920-467F-BB1F-23D6970D0F4B}" srcOrd="0" destOrd="0" presId="urn:microsoft.com/office/officeart/2005/8/layout/chevron1"/>
    <dgm:cxn modelId="{B7342652-4D9B-4FBF-B2F4-2387677F356A}" srcId="{91CFE466-2DFE-4D63-8271-D3A3A8424F1B}" destId="{EE7A91D8-BE85-4891-9EE0-4425D995DDD9}" srcOrd="0" destOrd="0" parTransId="{81BB6A7E-739B-44B9-96F3-1874A3174E89}" sibTransId="{0542F976-27CF-4C1B-B02F-45F9BBB54EC6}"/>
    <dgm:cxn modelId="{F1EDD02E-B39D-467F-AB85-BA2E20F4607F}" type="presOf" srcId="{91CFE466-2DFE-4D63-8271-D3A3A8424F1B}" destId="{85B97412-54E8-43CB-BA12-D9F63E4FC8DB}" srcOrd="0" destOrd="0" presId="urn:microsoft.com/office/officeart/2005/8/layout/chevron1"/>
    <dgm:cxn modelId="{EABC27BE-9DF0-4FA8-9B8F-AD2112B2C61C}" type="presOf" srcId="{58FD9900-1711-40D9-98AA-8434351E261A}" destId="{63E444B5-2F40-4357-B0F4-E37EFF235829}" srcOrd="0" destOrd="0" presId="urn:microsoft.com/office/officeart/2005/8/layout/chevron1"/>
    <dgm:cxn modelId="{F1165F37-9151-4F0E-8E8D-00C6D96EFBFD}" srcId="{91CFE466-2DFE-4D63-8271-D3A3A8424F1B}" destId="{58FD9900-1711-40D9-98AA-8434351E261A}" srcOrd="1" destOrd="0" parTransId="{233F5AFC-FE82-4AE4-8528-8DB84AD5097D}" sibTransId="{C57B0C07-41EC-4D3F-957B-5D471988723D}"/>
    <dgm:cxn modelId="{5AEE29F4-40A1-4911-90FB-74A05EA27628}" type="presParOf" srcId="{85B97412-54E8-43CB-BA12-D9F63E4FC8DB}" destId="{95C84BB0-6920-467F-BB1F-23D6970D0F4B}" srcOrd="0" destOrd="0" presId="urn:microsoft.com/office/officeart/2005/8/layout/chevron1"/>
    <dgm:cxn modelId="{5C82E26F-0A15-4B89-86EF-E7DD49D14E4E}" type="presParOf" srcId="{85B97412-54E8-43CB-BA12-D9F63E4FC8DB}" destId="{59FA3E50-7FB1-4E25-9070-B35D32C7593D}" srcOrd="1" destOrd="0" presId="urn:microsoft.com/office/officeart/2005/8/layout/chevron1"/>
    <dgm:cxn modelId="{2008E5F2-99D4-4907-988D-6F9DE3210844}" type="presParOf" srcId="{85B97412-54E8-43CB-BA12-D9F63E4FC8DB}" destId="{63E444B5-2F40-4357-B0F4-E37EFF235829}" srcOrd="2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949AF78-DE5A-49EF-AA0A-65482A40D805}">
      <dsp:nvSpPr>
        <dsp:cNvPr id="0" name=""/>
        <dsp:cNvSpPr/>
      </dsp:nvSpPr>
      <dsp:spPr>
        <a:xfrm>
          <a:off x="2552" y="710157"/>
          <a:ext cx="3109950" cy="1243980"/>
        </a:xfrm>
        <a:prstGeom prst="chevron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>
          <a:innerShdw blurRad="114300">
            <a:prstClr val="black"/>
          </a:innerShdw>
        </a:effectLst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015" tIns="40005" rIns="40005" bIns="40005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ru-RU" sz="3000" b="1" kern="1200" dirty="0">
              <a:ln>
                <a:solidFill>
                  <a:srgbClr val="C00000">
                    <a:alpha val="79000"/>
                  </a:srgbClr>
                </a:solidFill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+mn-ea"/>
              <a:cs typeface="Times New Roman" pitchFamily="18" charset="0"/>
            </a:rPr>
            <a:t>Бессилие</a:t>
          </a:r>
        </a:p>
      </dsp:txBody>
      <dsp:txXfrm>
        <a:off x="2552" y="710157"/>
        <a:ext cx="3109950" cy="1243980"/>
      </dsp:txXfrm>
    </dsp:sp>
    <dsp:sp modelId="{F840F114-CBDB-47C6-ACD3-A269D63B5DAD}">
      <dsp:nvSpPr>
        <dsp:cNvPr id="0" name=""/>
        <dsp:cNvSpPr/>
      </dsp:nvSpPr>
      <dsp:spPr>
        <a:xfrm>
          <a:off x="2801508" y="710157"/>
          <a:ext cx="3109950" cy="1243980"/>
        </a:xfrm>
        <a:prstGeom prst="chevron">
          <a:avLst/>
        </a:prstGeom>
        <a:solidFill>
          <a:schemeClr val="accent5">
            <a:hueOff val="-2510283"/>
            <a:satOff val="20547"/>
            <a:lumOff val="-3333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>
          <a:innerShdw blurRad="114300">
            <a:prstClr val="black"/>
          </a:innerShdw>
        </a:effectLst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015" tIns="40005" rIns="40005" bIns="40005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ru-RU" sz="3000" b="1" kern="1200" dirty="0">
              <a:ln>
                <a:solidFill>
                  <a:srgbClr val="C00000">
                    <a:alpha val="79000"/>
                  </a:srgbClr>
                </a:solidFill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+mn-ea"/>
              <a:cs typeface="Times New Roman" pitchFamily="18" charset="0"/>
            </a:rPr>
            <a:t>Сужение сознания</a:t>
          </a:r>
        </a:p>
      </dsp:txBody>
      <dsp:txXfrm>
        <a:off x="2801508" y="710157"/>
        <a:ext cx="3109950" cy="1243980"/>
      </dsp:txXfrm>
    </dsp:sp>
    <dsp:sp modelId="{E19D97ED-E039-4C16-BD11-AC9EC7573E14}">
      <dsp:nvSpPr>
        <dsp:cNvPr id="0" name=""/>
        <dsp:cNvSpPr/>
      </dsp:nvSpPr>
      <dsp:spPr>
        <a:xfrm>
          <a:off x="5600464" y="710157"/>
          <a:ext cx="3109950" cy="1243980"/>
        </a:xfrm>
        <a:prstGeom prst="chevron">
          <a:avLst/>
        </a:prstGeom>
        <a:solidFill>
          <a:schemeClr val="accent5">
            <a:hueOff val="-5020566"/>
            <a:satOff val="41093"/>
            <a:lumOff val="-6666"/>
            <a:alphaOff val="0"/>
          </a:schemeClr>
        </a:solidFill>
        <a:ln w="3175" cap="flat" cmpd="sng" algn="ctr">
          <a:solidFill>
            <a:scrgbClr r="0" g="0" b="0"/>
          </a:solidFill>
          <a:prstDash val="sysDash"/>
        </a:ln>
        <a:effectLst>
          <a:innerShdw blurRad="114300">
            <a:prstClr val="black"/>
          </a:innerShdw>
        </a:effectLst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007" tIns="18669" rIns="18669" bIns="18669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ru-RU" sz="1400" b="1" kern="1200" dirty="0" smtClean="0">
              <a:ln w="3175">
                <a:solidFill>
                  <a:srgbClr val="C00000">
                    <a:alpha val="55000"/>
                  </a:srgbClr>
                </a:solidFill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+mn-ea"/>
              <a:cs typeface="Times New Roman" pitchFamily="18" charset="0"/>
            </a:rPr>
            <a:t>ДЕСТРУКТИВНЫЕ</a:t>
          </a:r>
          <a:endParaRPr kumimoji="0" lang="ru-RU" sz="1400" b="1" kern="1200" dirty="0">
            <a:ln w="3175">
              <a:solidFill>
                <a:srgbClr val="C00000">
                  <a:alpha val="55000"/>
                </a:srgbClr>
              </a:solidFill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ea typeface="+mn-ea"/>
            <a:cs typeface="Times New Roman" pitchFamily="18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ru-RU" sz="1400" b="1" kern="1200" dirty="0" smtClean="0">
              <a:ln w="3175">
                <a:solidFill>
                  <a:srgbClr val="C00000">
                    <a:alpha val="55000"/>
                  </a:srgbClr>
                </a:solidFill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+mn-ea"/>
              <a:cs typeface="Times New Roman" pitchFamily="18" charset="0"/>
            </a:rPr>
            <a:t>ЭМОЦИИ</a:t>
          </a:r>
          <a:endParaRPr kumimoji="0" lang="ru-RU" sz="1400" b="1" kern="1200" dirty="0">
            <a:ln w="3175">
              <a:solidFill>
                <a:srgbClr val="C00000">
                  <a:alpha val="55000"/>
                </a:srgbClr>
              </a:solidFill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ea typeface="+mn-ea"/>
            <a:cs typeface="Times New Roman" pitchFamily="18" charset="0"/>
          </a:endParaRPr>
        </a:p>
      </dsp:txBody>
      <dsp:txXfrm>
        <a:off x="5600464" y="710157"/>
        <a:ext cx="3109950" cy="1243980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5C84BB0-6920-467F-BB1F-23D6970D0F4B}">
      <dsp:nvSpPr>
        <dsp:cNvPr id="0" name=""/>
        <dsp:cNvSpPr/>
      </dsp:nvSpPr>
      <dsp:spPr>
        <a:xfrm>
          <a:off x="1068" y="1490388"/>
          <a:ext cx="4921850" cy="1591222"/>
        </a:xfrm>
        <a:prstGeom prst="chevron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011" tIns="29337" rIns="29337" bIns="29337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kern="12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highlight>
                <a:srgbClr val="FFFF00"/>
              </a:highlight>
            </a:rPr>
            <a:t>Инвентаризация того, что может 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kern="12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highlight>
                <a:srgbClr val="FFFF00"/>
              </a:highlight>
            </a:rPr>
            <a:t>и чего не может</a:t>
          </a:r>
        </a:p>
      </dsp:txBody>
      <dsp:txXfrm>
        <a:off x="1068" y="1490388"/>
        <a:ext cx="4921850" cy="1591222"/>
      </dsp:txXfrm>
    </dsp:sp>
    <dsp:sp modelId="{63E444B5-2F40-4357-B0F4-E37EFF235829}">
      <dsp:nvSpPr>
        <dsp:cNvPr id="0" name=""/>
        <dsp:cNvSpPr/>
      </dsp:nvSpPr>
      <dsp:spPr>
        <a:xfrm>
          <a:off x="4525113" y="1490388"/>
          <a:ext cx="3978056" cy="1591222"/>
        </a:xfrm>
        <a:prstGeom prst="chevron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011" tIns="29337" rIns="29337" bIns="29337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kern="12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highlight>
                <a:srgbClr val="FFFF00"/>
              </a:highlight>
            </a:rPr>
            <a:t>Интенсивная работа по подготовке к экзамену</a:t>
          </a:r>
        </a:p>
      </dsp:txBody>
      <dsp:txXfrm>
        <a:off x="4525113" y="1490388"/>
        <a:ext cx="3978056" cy="159122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#1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="" xmlns:a16="http://schemas.microsoft.com/office/drawing/2014/main" id="{C25AC578-418F-488C-AFB5-B27B47811ED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>
            <a:extLst>
              <a:ext uri="{FF2B5EF4-FFF2-40B4-BE49-F238E27FC236}">
                <a16:creationId xmlns="" xmlns:a16="http://schemas.microsoft.com/office/drawing/2014/main" id="{2051924D-5999-44B4-A4CA-5A1D361CC54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6CE6C4-B3B8-48DB-9370-9ACA6A6B74CB}" type="datetimeFigureOut">
              <a:rPr lang="ru-RU" smtClean="0"/>
              <a:pPr/>
              <a:t>30.10.2019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="" xmlns:a16="http://schemas.microsoft.com/office/drawing/2014/main" id="{20BCA2A6-017F-44E0-9C96-F5B7A6A34A5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BF8BFC3E-6ED7-4E8A-8BA3-AEBB7FAD16C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FE3624-BD8B-4E7A-8172-107CC89718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5501458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89C83F-A73F-4E99-8456-3E6957F66659}" type="datetimeFigureOut">
              <a:rPr lang="ru-RU" smtClean="0"/>
              <a:pPr/>
              <a:t>30.10.2019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81F489-D8C6-4E7E-9A12-8AAD41E1AF9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9619392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30.10.2019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30.10.2019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30.10.2019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30.10.2019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30.10.2019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2924944"/>
            <a:ext cx="8496944" cy="3024336"/>
          </a:xfrm>
        </p:spPr>
        <p:txBody>
          <a:bodyPr>
            <a:normAutofit lnSpcReduction="10000"/>
          </a:bodyPr>
          <a:lstStyle/>
          <a:p>
            <a:r>
              <a:rPr lang="ru-RU" sz="3500" dirty="0">
                <a:ln w="3175">
                  <a:solidFill>
                    <a:srgbClr val="002060"/>
                  </a:solidFill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Пути минимизации экзаменационного стресса</a:t>
            </a:r>
          </a:p>
          <a:p>
            <a:endParaRPr lang="ru-RU" sz="2800" dirty="0">
              <a:solidFill>
                <a:schemeClr val="tx1"/>
              </a:solidFill>
            </a:endParaRPr>
          </a:p>
          <a:p>
            <a:endParaRPr lang="ru-RU" sz="2800" dirty="0">
              <a:solidFill>
                <a:schemeClr val="tx1"/>
              </a:solidFill>
            </a:endParaRPr>
          </a:p>
          <a:p>
            <a:r>
              <a:rPr lang="ru-RU" sz="1700" b="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педагог-психолог </a:t>
            </a:r>
          </a:p>
          <a:p>
            <a:r>
              <a:rPr lang="ru-RU" sz="1700" b="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МКУ ДПО «ГЦО</a:t>
            </a:r>
            <a:r>
              <a:rPr lang="ru-RU" sz="1700" b="0" cap="none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и</a:t>
            </a:r>
            <a:r>
              <a:rPr lang="ru-RU" sz="1700" b="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З «Магистр»</a:t>
            </a:r>
          </a:p>
          <a:p>
            <a:r>
              <a:rPr lang="ru-RU" sz="1700" b="0" i="1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Илларионов Сергей Викторович</a:t>
            </a:r>
          </a:p>
          <a:p>
            <a:endParaRPr lang="ru-RU" dirty="0">
              <a:solidFill>
                <a:schemeClr val="tx1"/>
              </a:solidFill>
            </a:endParaRPr>
          </a:p>
          <a:p>
            <a:endParaRPr lang="ru-RU" dirty="0">
              <a:solidFill>
                <a:schemeClr val="tx1"/>
              </a:solidFill>
            </a:endParaRPr>
          </a:p>
          <a:p>
            <a:endParaRPr lang="ru-RU" dirty="0">
              <a:solidFill>
                <a:schemeClr val="tx1"/>
              </a:solidFill>
            </a:endParaRPr>
          </a:p>
          <a:p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476672"/>
            <a:ext cx="7772400" cy="1584176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sz="2600" dirty="0">
                <a:ln>
                  <a:solidFill>
                    <a:schemeClr val="tx1">
                      <a:alpha val="20000"/>
                    </a:schemeClr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семинар</a:t>
            </a:r>
            <a:r>
              <a:rPr lang="ru-RU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</a:t>
            </a:r>
            <a:r>
              <a:rPr lang="ru-RU" sz="2600" dirty="0">
                <a:ln>
                  <a:solidFill>
                    <a:schemeClr val="tx1">
                      <a:alpha val="20000"/>
                    </a:schemeClr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Взаимодействие с родителями</a:t>
            </a:r>
            <a:br>
              <a:rPr lang="ru-RU" sz="2600" dirty="0">
                <a:ln>
                  <a:solidFill>
                    <a:schemeClr val="tx1">
                      <a:alpha val="20000"/>
                    </a:schemeClr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600" dirty="0">
                <a:ln>
                  <a:solidFill>
                    <a:schemeClr val="tx1">
                      <a:alpha val="20000"/>
                    </a:schemeClr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период подготовки к экзаменам»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>
                <a:ln>
                  <a:solidFill>
                    <a:schemeClr val="tx1">
                      <a:alpha val="75000"/>
                    </a:schemeClr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Превентивная когнитивная подготовка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452438" indent="-195263"/>
            <a:r>
              <a:rPr lang="en-US" dirty="0"/>
              <a:t>Brainstorming</a:t>
            </a:r>
            <a:r>
              <a:rPr lang="ru-RU" dirty="0"/>
              <a:t> - Метод мозгового штурма</a:t>
            </a:r>
          </a:p>
          <a:p>
            <a:endParaRPr lang="ru-RU" dirty="0"/>
          </a:p>
        </p:txBody>
      </p:sp>
      <p:pic>
        <p:nvPicPr>
          <p:cNvPr id="4" name="Рисунок 3" descr="what-is-brainstorming-definitio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07704" y="2348880"/>
            <a:ext cx="5128245" cy="3619938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7C2998AB-8CE6-4916-A109-8C9B9769DA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Ура, последний слайд!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AEFD8462-A5C3-479C-8CAA-7A619380584D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ru-RU" sz="3600" b="1" spc="1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СПАСИБО ЗА ВНИМАНИЕ!</a:t>
            </a:r>
          </a:p>
        </p:txBody>
      </p:sp>
    </p:spTree>
    <p:extLst>
      <p:ext uri="{BB962C8B-B14F-4D97-AF65-F5344CB8AC3E}">
        <p14:creationId xmlns="" xmlns:p14="http://schemas.microsoft.com/office/powerpoint/2010/main" val="40730021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348A0E77-3919-4C2B-A331-344A5A7584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512" y="260648"/>
            <a:ext cx="8784976" cy="720080"/>
          </a:xfrm>
          <a:noFill/>
          <a:ln>
            <a:noFill/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/>
          </a:bodyPr>
          <a:lstStyle/>
          <a:p>
            <a:pPr algn="ctr"/>
            <a:r>
              <a:rPr lang="ru-RU" sz="3000" dirty="0">
                <a:ln>
                  <a:solidFill>
                    <a:schemeClr val="tx1">
                      <a:alpha val="75000"/>
                    </a:schemeClr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Экзаменационный стресс – критическая ситуация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5659FB58-DEC7-46DD-B144-D418B2D3F1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0" y="1556792"/>
            <a:ext cx="4248472" cy="4509617"/>
          </a:xfrm>
          <a:solidFill>
            <a:schemeClr val="tx2">
              <a:lumMod val="20000"/>
              <a:lumOff val="80000"/>
            </a:schemeClr>
          </a:solidFill>
          <a:ln>
            <a:noFill/>
          </a:ln>
          <a:effectLst>
            <a:glow rad="127000">
              <a:schemeClr val="tx1"/>
            </a:glow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>
            <a:normAutofit/>
          </a:bodyPr>
          <a:lstStyle/>
          <a:p>
            <a:pPr marL="0" indent="0" algn="ctr">
              <a:spcBef>
                <a:spcPct val="0"/>
              </a:spcBef>
              <a:buNone/>
            </a:pP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Критическая ситуация – ситуация невозможности.</a:t>
            </a:r>
          </a:p>
          <a:p>
            <a:pPr marL="0" indent="0" algn="ctr">
              <a:spcBef>
                <a:spcPct val="0"/>
              </a:spcBef>
              <a:buNone/>
            </a:pP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marL="0" indent="0" algn="ctr">
              <a:spcBef>
                <a:spcPct val="0"/>
              </a:spcBef>
              <a:buNone/>
            </a:pP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Переживание невозможности выполнить поставленную задачу – сдать экзамены.</a:t>
            </a:r>
          </a:p>
          <a:p>
            <a:pPr marL="0" indent="0" algn="ctr">
              <a:spcBef>
                <a:spcPct val="0"/>
              </a:spcBef>
              <a:buNone/>
            </a:pPr>
            <a:endParaRPr lang="ru-R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marL="0" indent="0" algn="ctr">
              <a:spcBef>
                <a:spcPct val="0"/>
              </a:spcBef>
              <a:buNone/>
            </a:pPr>
            <a:endParaRPr lang="ru-R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7" name="Объект 2">
            <a:extLst>
              <a:ext uri="{FF2B5EF4-FFF2-40B4-BE49-F238E27FC236}">
                <a16:creationId xmlns="" xmlns:a16="http://schemas.microsoft.com/office/drawing/2014/main" id="{5659FB58-DEC7-46DD-B144-D418B2D3F153}"/>
              </a:ext>
            </a:extLst>
          </p:cNvPr>
          <p:cNvSpPr txBox="1">
            <a:spLocks/>
          </p:cNvSpPr>
          <p:nvPr/>
        </p:nvSpPr>
        <p:spPr>
          <a:xfrm>
            <a:off x="4644008" y="1556792"/>
            <a:ext cx="4248472" cy="450961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>
            <a:glow rad="127000">
              <a:schemeClr val="tx1"/>
            </a:glow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 vert="horz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Уязвимость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8" name="Стрелка вправо 7"/>
          <p:cNvSpPr/>
          <p:nvPr/>
        </p:nvSpPr>
        <p:spPr>
          <a:xfrm>
            <a:off x="6156176" y="1772816"/>
            <a:ext cx="504056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6732240" y="1628800"/>
          <a:ext cx="2088232" cy="72008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2088232"/>
              </a:tblGrid>
              <a:tr h="720080">
                <a:tc>
                  <a:txBody>
                    <a:bodyPr/>
                    <a:lstStyle/>
                    <a:p>
                      <a:pPr algn="ctr"/>
                      <a:r>
                        <a:rPr kumimoji="0" lang="ru-RU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дефицит    компетентности</a:t>
                      </a:r>
                      <a:endParaRPr lang="ru-RU" sz="2000" dirty="0">
                        <a:solidFill>
                          <a:srgbClr val="0000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4788024" y="2348880"/>
            <a:ext cx="3816424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28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Компетентности:</a:t>
            </a:r>
          </a:p>
          <a:p>
            <a:pPr algn="ctr">
              <a:lnSpc>
                <a:spcPct val="150000"/>
              </a:lnSpc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Личностная</a:t>
            </a:r>
          </a:p>
          <a:p>
            <a:pPr algn="ctr">
              <a:lnSpc>
                <a:spcPct val="150000"/>
              </a:lnSpc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Когнитивная</a:t>
            </a:r>
          </a:p>
          <a:p>
            <a:pPr algn="ctr">
              <a:lnSpc>
                <a:spcPct val="150000"/>
              </a:lnSpc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Социальная</a:t>
            </a:r>
          </a:p>
          <a:p>
            <a:pPr algn="ctr">
              <a:lnSpc>
                <a:spcPct val="150000"/>
              </a:lnSpc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Эмоциональная</a:t>
            </a:r>
          </a:p>
        </p:txBody>
      </p:sp>
    </p:spTree>
    <p:extLst>
      <p:ext uri="{BB962C8B-B14F-4D97-AF65-F5344CB8AC3E}">
        <p14:creationId xmlns="" xmlns:p14="http://schemas.microsoft.com/office/powerpoint/2010/main" val="21624591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67744" y="260648"/>
            <a:ext cx="4716549" cy="648072"/>
          </a:xfrm>
        </p:spPr>
        <p:txBody>
          <a:bodyPr>
            <a:normAutofit/>
          </a:bodyPr>
          <a:lstStyle/>
          <a:p>
            <a:r>
              <a:rPr lang="ru-RU" sz="3200" dirty="0">
                <a:ln>
                  <a:solidFill>
                    <a:schemeClr val="tx1">
                      <a:alpha val="75000"/>
                    </a:schemeClr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БЕССИЛИЕ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23528" y="1916832"/>
            <a:ext cx="8352928" cy="4104456"/>
          </a:xfrm>
        </p:spPr>
        <p:txBody>
          <a:bodyPr>
            <a:normAutofit/>
          </a:bodyPr>
          <a:lstStyle/>
          <a:p>
            <a:pPr lvl="0"/>
            <a:r>
              <a:rPr lang="ru-RU" b="1" dirty="0">
                <a:ln>
                  <a:solidFill>
                    <a:srgbClr val="C00000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Отказ от мотивации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– низкая самооценка, мотивация избегания неудач, низкий уровень притязаний.</a:t>
            </a:r>
          </a:p>
          <a:p>
            <a:pPr lvl="0"/>
            <a:r>
              <a:rPr lang="ru-RU" b="1" dirty="0">
                <a:ln>
                  <a:solidFill>
                    <a:srgbClr val="C00000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Когнитивное бессилие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– неверие в то, что можно что-то изменить.</a:t>
            </a:r>
          </a:p>
          <a:p>
            <a:pPr lvl="0"/>
            <a:r>
              <a:rPr lang="ru-RU" b="1" dirty="0">
                <a:ln>
                  <a:solidFill>
                    <a:srgbClr val="C00000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Эмоциональное бессилие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– неуверенность, эмоциональная неустойчивость, ранимость, обидчивость, тревожность, депрессивность.</a:t>
            </a:r>
          </a:p>
          <a:p>
            <a:pPr lvl="0"/>
            <a:r>
              <a:rPr lang="ru-RU" b="1" dirty="0">
                <a:ln>
                  <a:solidFill>
                    <a:srgbClr val="C00000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Волевое бессилие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– безынициативность, нерешительность, неорганизованность.</a:t>
            </a:r>
          </a:p>
          <a:p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348A0E77-3919-4C2B-A331-344A5A7584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>
                <a:ln>
                  <a:solidFill>
                    <a:schemeClr val="tx1">
                      <a:alpha val="75000"/>
                    </a:schemeClr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Последствия бессилия</a:t>
            </a: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="" xmlns:a16="http://schemas.microsoft.com/office/drawing/2014/main" id="{08D9B2F1-92A2-4856-8454-CE7386AB140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4066404372"/>
              </p:ext>
            </p:extLst>
          </p:nvPr>
        </p:nvGraphicFramePr>
        <p:xfrm>
          <a:off x="628650" y="1825625"/>
          <a:ext cx="78867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8" name="Схема 7"/>
          <p:cNvGraphicFramePr/>
          <p:nvPr>
            <p:extLst>
              <p:ext uri="{D42A27DB-BD31-4B8C-83A1-F6EECF244321}">
                <p14:modId xmlns="" xmlns:p14="http://schemas.microsoft.com/office/powerpoint/2010/main" val="3097577024"/>
              </p:ext>
            </p:extLst>
          </p:nvPr>
        </p:nvGraphicFramePr>
        <p:xfrm>
          <a:off x="251520" y="1700808"/>
          <a:ext cx="8712968" cy="26642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3131840" y="3717032"/>
          <a:ext cx="2592288" cy="201168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259228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0" lang="ru-RU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Доминирование </a:t>
                      </a:r>
                    </a:p>
                    <a:p>
                      <a:r>
                        <a:rPr kumimoji="0" lang="ru-RU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ограниченной, </a:t>
                      </a:r>
                    </a:p>
                    <a:p>
                      <a:r>
                        <a:rPr kumimoji="0" lang="ru-RU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небольшой группыидей и эмоций</a:t>
                      </a:r>
                    </a:p>
                    <a:p>
                      <a:r>
                        <a:rPr kumimoji="0" lang="ru-RU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при практическом выключении </a:t>
                      </a:r>
                    </a:p>
                    <a:p>
                      <a:r>
                        <a:rPr kumimoji="0" lang="ru-RU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др. содержания</a:t>
                      </a:r>
                      <a:endParaRPr lang="ru-RU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7159073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>
                <a:ln>
                  <a:solidFill>
                    <a:schemeClr val="tx1">
                      <a:alpha val="75000"/>
                    </a:schemeClr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Деструктивные эмоции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3846168"/>
          </a:xfrm>
        </p:spPr>
        <p:txBody>
          <a:bodyPr>
            <a:normAutofit fontScale="92500" lnSpcReduction="10000"/>
          </a:bodyPr>
          <a:lstStyle/>
          <a:p>
            <a:endParaRPr lang="ru-RU" dirty="0"/>
          </a:p>
          <a:p>
            <a:r>
              <a:rPr lang="ru-RU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Источник стресса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;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3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Отключают регулятивную систему социального функционирования личности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;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3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Являются драйвером эмоционального выгорания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>
                <a:ln>
                  <a:solidFill>
                    <a:schemeClr val="tx1">
                      <a:alpha val="75000"/>
                    </a:schemeClr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Деструктивные эмоции</a:t>
            </a:r>
            <a:endParaRPr lang="ru-RU" sz="36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251520" y="1412776"/>
          <a:ext cx="8712968" cy="5112568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435648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35648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5112568">
                <a:tc>
                  <a:txBody>
                    <a:bodyPr/>
                    <a:lstStyle/>
                    <a:p>
                      <a:pPr algn="ctr"/>
                      <a:r>
                        <a:rPr lang="ru-RU" sz="3200" u="sng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Тревога</a:t>
                      </a:r>
                    </a:p>
                    <a:p>
                      <a:pPr algn="ctr"/>
                      <a:endParaRPr lang="ru-RU" sz="3200" u="sng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kumimoji="0" lang="ru-RU" sz="2200" b="1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Ожидание угрозы, ожидаемая неудача, опасности в условиях неопределенности. </a:t>
                      </a:r>
                      <a:endParaRPr kumimoji="0" lang="en-US" sz="22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kumimoji="0" lang="ru-RU" sz="2200" b="1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Опасение за неблагополучный исход важного дела, из-за страха не соответствовать ожиданиям.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en-US" sz="20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2400" b="1" kern="1200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b="1" kern="1200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Ухудшает память</a:t>
                      </a:r>
                      <a:endParaRPr lang="ru-RU" sz="2400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3200" b="1" u="sng" kern="1200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Страх</a:t>
                      </a:r>
                    </a:p>
                    <a:p>
                      <a:pPr algn="ctr"/>
                      <a:endParaRPr kumimoji="0" lang="ru-RU" sz="3200" b="1" u="sng" kern="1200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l">
                        <a:buFont typeface="Wingdings" pitchFamily="2" charset="2"/>
                        <a:buChar char="ü"/>
                      </a:pPr>
                      <a:r>
                        <a:rPr kumimoji="0" lang="ru-RU" sz="2200" b="1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Возникает как осознание опасности реальной или воображаемой.</a:t>
                      </a:r>
                    </a:p>
                    <a:p>
                      <a:pPr marL="0" algn="l" rtl="0" eaLnBrk="1" latinLnBrk="0" hangingPunct="1">
                        <a:buFont typeface="Wingdings" pitchFamily="2" charset="2"/>
                        <a:buChar char="ü"/>
                      </a:pPr>
                      <a:r>
                        <a:rPr kumimoji="0" lang="ru-RU" sz="2200" b="1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Возникает в ситуации угрозы социальному функционированию личности.</a:t>
                      </a:r>
                    </a:p>
                    <a:p>
                      <a:pPr marL="0" algn="l" rtl="0" eaLnBrk="1" latinLnBrk="0" hangingPunct="1">
                        <a:buFont typeface="Wingdings" pitchFamily="2" charset="2"/>
                        <a:buChar char="ü"/>
                      </a:pPr>
                      <a:endParaRPr kumimoji="0" lang="ru-RU" sz="22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algn="ctr" rtl="0" eaLnBrk="1" latinLnBrk="0" hangingPunct="1">
                        <a:buFont typeface="Wingdings" pitchFamily="2" charset="2"/>
                        <a:buNone/>
                      </a:pPr>
                      <a:endParaRPr kumimoji="0" lang="ru-RU" sz="2400" b="1" kern="1200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algn="ctr" rtl="0" eaLnBrk="1" latinLnBrk="0" hangingPunct="1">
                        <a:buFont typeface="Wingdings" pitchFamily="2" charset="2"/>
                        <a:buNone/>
                      </a:pPr>
                      <a:r>
                        <a:rPr kumimoji="0" lang="ru-RU" sz="2400" b="1" kern="1200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Парализует сознание</a:t>
                      </a:r>
                    </a:p>
                    <a:p>
                      <a:pPr marL="0" algn="ctr" rtl="0" eaLnBrk="1" latinLnBrk="0" hangingPunct="1">
                        <a:buFont typeface="Wingdings" pitchFamily="2" charset="2"/>
                        <a:buNone/>
                      </a:pPr>
                      <a:r>
                        <a:rPr kumimoji="0" lang="ru-RU" sz="2400" b="1" kern="1200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 мышление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>
                <a:ln>
                  <a:solidFill>
                    <a:schemeClr val="tx1">
                      <a:alpha val="75000"/>
                    </a:schemeClr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Превенция экзаменационного стресса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="" xmlns:p14="http://schemas.microsoft.com/office/powerpoint/2010/main" val="3178030280"/>
              </p:ext>
            </p:extLst>
          </p:nvPr>
        </p:nvGraphicFramePr>
        <p:xfrm>
          <a:off x="301625" y="1527175"/>
          <a:ext cx="8504238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348A0E77-3919-4C2B-A331-344A5A7584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615602"/>
          </a:xfrm>
        </p:spPr>
        <p:txBody>
          <a:bodyPr>
            <a:noAutofit/>
          </a:bodyPr>
          <a:lstStyle/>
          <a:p>
            <a:r>
              <a:rPr lang="ru-RU" sz="3600" dirty="0">
                <a:ln>
                  <a:solidFill>
                    <a:schemeClr val="tx1">
                      <a:alpha val="75000"/>
                    </a:schemeClr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Эмоциональное выгорание</a:t>
            </a:r>
          </a:p>
        </p:txBody>
      </p:sp>
      <p:graphicFrame>
        <p:nvGraphicFramePr>
          <p:cNvPr id="4" name="Таблица 4">
            <a:extLst>
              <a:ext uri="{FF2B5EF4-FFF2-40B4-BE49-F238E27FC236}">
                <a16:creationId xmlns="" xmlns:a16="http://schemas.microsoft.com/office/drawing/2014/main" id="{BDA48475-6377-46D8-8B10-5E7F4E79571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475380530"/>
              </p:ext>
            </p:extLst>
          </p:nvPr>
        </p:nvGraphicFramePr>
        <p:xfrm>
          <a:off x="179512" y="1124740"/>
          <a:ext cx="8784976" cy="552498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8784976">
                  <a:extLst>
                    <a:ext uri="{9D8B030D-6E8A-4147-A177-3AD203B41FA5}">
                      <a16:colId xmlns="" xmlns:a16="http://schemas.microsoft.com/office/drawing/2014/main" val="733966598"/>
                    </a:ext>
                  </a:extLst>
                </a:gridCol>
              </a:tblGrid>
              <a:tr h="368332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kern="1200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Фаза НАПРЯЖЕНИЯ</a:t>
                      </a:r>
                      <a:endParaRPr lang="ru-RU" sz="1800" kern="1200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/>
                </a:tc>
                <a:extLst>
                  <a:ext uri="{0D108BD9-81ED-4DB2-BD59-A6C34878D82A}">
                    <a16:rowId xmlns="" xmlns:a16="http://schemas.microsoft.com/office/drawing/2014/main" val="918307507"/>
                  </a:ext>
                </a:extLst>
              </a:tr>
              <a:tr h="368332">
                <a:tc>
                  <a:txBody>
                    <a:bodyPr/>
                    <a:lstStyle/>
                    <a:p>
                      <a:r>
                        <a:rPr lang="ru-RU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1. переживание </a:t>
                      </a:r>
                      <a:r>
                        <a:rPr kumimoji="0" lang="ru-RU" b="0" i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психотравмирующих</a:t>
                      </a:r>
                      <a:r>
                        <a:rPr lang="ru-RU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обстоятельств;</a:t>
                      </a:r>
                    </a:p>
                  </a:txBody>
                  <a:tcPr marL="68580" marR="68580"/>
                </a:tc>
                <a:extLst>
                  <a:ext uri="{0D108BD9-81ED-4DB2-BD59-A6C34878D82A}">
                    <a16:rowId xmlns="" xmlns:a16="http://schemas.microsoft.com/office/drawing/2014/main" val="193781971"/>
                  </a:ext>
                </a:extLst>
              </a:tr>
              <a:tr h="36833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2. неудовлетворенность собой;</a:t>
                      </a:r>
                    </a:p>
                  </a:txBody>
                  <a:tcPr marL="68580" marR="68580"/>
                </a:tc>
                <a:extLst>
                  <a:ext uri="{0D108BD9-81ED-4DB2-BD59-A6C34878D82A}">
                    <a16:rowId xmlns="" xmlns:a16="http://schemas.microsoft.com/office/drawing/2014/main" val="3302056308"/>
                  </a:ext>
                </a:extLst>
              </a:tr>
              <a:tr h="36833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3. ощущение безысходности;</a:t>
                      </a:r>
                    </a:p>
                  </a:txBody>
                  <a:tcPr marL="68580" marR="68580"/>
                </a:tc>
                <a:extLst>
                  <a:ext uri="{0D108BD9-81ED-4DB2-BD59-A6C34878D82A}">
                    <a16:rowId xmlns="" xmlns:a16="http://schemas.microsoft.com/office/drawing/2014/main" val="1662289810"/>
                  </a:ext>
                </a:extLst>
              </a:tr>
              <a:tr h="36833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4. тревога, депрессия.</a:t>
                      </a:r>
                    </a:p>
                  </a:txBody>
                  <a:tcPr marL="68580" marR="68580"/>
                </a:tc>
                <a:extLst>
                  <a:ext uri="{0D108BD9-81ED-4DB2-BD59-A6C34878D82A}">
                    <a16:rowId xmlns="" xmlns:a16="http://schemas.microsoft.com/office/drawing/2014/main" val="2385004725"/>
                  </a:ext>
                </a:extLst>
              </a:tr>
              <a:tr h="368332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0" lang="ru-RU" sz="1800" b="1" kern="1200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Фаза РЕЗИСТЕНЦИИ</a:t>
                      </a:r>
                    </a:p>
                  </a:txBody>
                  <a:tcPr marL="68580" marR="68580"/>
                </a:tc>
                <a:extLst>
                  <a:ext uri="{0D108BD9-81ED-4DB2-BD59-A6C34878D82A}">
                    <a16:rowId xmlns="" xmlns:a16="http://schemas.microsoft.com/office/drawing/2014/main" val="2358841399"/>
                  </a:ext>
                </a:extLst>
              </a:tr>
              <a:tr h="368332">
                <a:tc>
                  <a:txBody>
                    <a:bodyPr/>
                    <a:lstStyle/>
                    <a:p>
                      <a:r>
                        <a:rPr lang="ru-RU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5. неадекватное эмоциональное реагирование;</a:t>
                      </a:r>
                    </a:p>
                  </a:txBody>
                  <a:tcPr marL="68580" marR="68580"/>
                </a:tc>
                <a:extLst>
                  <a:ext uri="{0D108BD9-81ED-4DB2-BD59-A6C34878D82A}">
                    <a16:rowId xmlns="" xmlns:a16="http://schemas.microsoft.com/office/drawing/2014/main" val="2063425674"/>
                  </a:ext>
                </a:extLst>
              </a:tr>
              <a:tr h="36833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6. нравственно-эмоциональная дезориентация;</a:t>
                      </a:r>
                    </a:p>
                  </a:txBody>
                  <a:tcPr marL="68580" marR="68580"/>
                </a:tc>
                <a:extLst>
                  <a:ext uri="{0D108BD9-81ED-4DB2-BD59-A6C34878D82A}">
                    <a16:rowId xmlns="" xmlns:a16="http://schemas.microsoft.com/office/drawing/2014/main" val="1866300496"/>
                  </a:ext>
                </a:extLst>
              </a:tr>
              <a:tr h="36833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7. скупость эмоций;</a:t>
                      </a:r>
                    </a:p>
                  </a:txBody>
                  <a:tcPr marL="68580" marR="68580"/>
                </a:tc>
                <a:extLst>
                  <a:ext uri="{0D108BD9-81ED-4DB2-BD59-A6C34878D82A}">
                    <a16:rowId xmlns="" xmlns:a16="http://schemas.microsoft.com/office/drawing/2014/main" val="4239045396"/>
                  </a:ext>
                </a:extLst>
              </a:tr>
              <a:tr h="36833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8. редукция обязанностей.</a:t>
                      </a:r>
                    </a:p>
                  </a:txBody>
                  <a:tcPr marL="68580" marR="68580"/>
                </a:tc>
                <a:extLst>
                  <a:ext uri="{0D108BD9-81ED-4DB2-BD59-A6C34878D82A}">
                    <a16:rowId xmlns="" xmlns:a16="http://schemas.microsoft.com/office/drawing/2014/main" val="1242103336"/>
                  </a:ext>
                </a:extLst>
              </a:tr>
              <a:tr h="368332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0" lang="ru-RU" sz="1800" b="1" kern="1200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Фаза ИСТОЩЕНИЯ</a:t>
                      </a:r>
                    </a:p>
                  </a:txBody>
                  <a:tcPr marL="68580" marR="68580"/>
                </a:tc>
                <a:extLst>
                  <a:ext uri="{0D108BD9-81ED-4DB2-BD59-A6C34878D82A}">
                    <a16:rowId xmlns="" xmlns:a16="http://schemas.microsoft.com/office/drawing/2014/main" val="2150833121"/>
                  </a:ext>
                </a:extLst>
              </a:tr>
              <a:tr h="368332">
                <a:tc>
                  <a:txBody>
                    <a:bodyPr/>
                    <a:lstStyle/>
                    <a:p>
                      <a:r>
                        <a:rPr lang="ru-RU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9. эмоциональный дефицит;</a:t>
                      </a:r>
                    </a:p>
                  </a:txBody>
                  <a:tcPr marL="68580" marR="68580"/>
                </a:tc>
                <a:extLst>
                  <a:ext uri="{0D108BD9-81ED-4DB2-BD59-A6C34878D82A}">
                    <a16:rowId xmlns="" xmlns:a16="http://schemas.microsoft.com/office/drawing/2014/main" val="2094038263"/>
                  </a:ext>
                </a:extLst>
              </a:tr>
              <a:tr h="36833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10. отстраненность;</a:t>
                      </a:r>
                    </a:p>
                  </a:txBody>
                  <a:tcPr marL="68580" marR="68580"/>
                </a:tc>
                <a:extLst>
                  <a:ext uri="{0D108BD9-81ED-4DB2-BD59-A6C34878D82A}">
                    <a16:rowId xmlns="" xmlns:a16="http://schemas.microsoft.com/office/drawing/2014/main" val="3472280779"/>
                  </a:ext>
                </a:extLst>
              </a:tr>
              <a:tr h="36833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11. деперсонализация;</a:t>
                      </a:r>
                    </a:p>
                  </a:txBody>
                  <a:tcPr marL="68580" marR="68580"/>
                </a:tc>
                <a:extLst>
                  <a:ext uri="{0D108BD9-81ED-4DB2-BD59-A6C34878D82A}">
                    <a16:rowId xmlns="" xmlns:a16="http://schemas.microsoft.com/office/drawing/2014/main" val="1003254338"/>
                  </a:ext>
                </a:extLst>
              </a:tr>
              <a:tr h="36833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12. психосоматические, психовегетативные нарушения.</a:t>
                      </a:r>
                    </a:p>
                  </a:txBody>
                  <a:tcPr marL="68580" marR="68580"/>
                </a:tc>
                <a:extLst>
                  <a:ext uri="{0D108BD9-81ED-4DB2-BD59-A6C34878D82A}">
                    <a16:rowId xmlns="" xmlns:a16="http://schemas.microsoft.com/office/drawing/2014/main" val="23572460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2608140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>
                <a:ln>
                  <a:solidFill>
                    <a:schemeClr val="tx1">
                      <a:alpha val="75000"/>
                    </a:schemeClr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Субсиндромы стресса</a:t>
            </a: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quarter" idx="1"/>
          </p:nvPr>
        </p:nvGraphicFramePr>
        <p:xfrm>
          <a:off x="395536" y="2132856"/>
          <a:ext cx="8229600" cy="359664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82296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0" lang="ru-RU" sz="2800" b="1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Эмоционально-поведенческий</a:t>
                      </a:r>
                    </a:p>
                    <a:p>
                      <a:pPr algn="ctr"/>
                      <a:r>
                        <a:rPr kumimoji="0" lang="ru-RU" sz="2000" b="0" kern="1200" dirty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Возникает</a:t>
                      </a:r>
                      <a:r>
                        <a:rPr kumimoji="0" lang="ru-RU" sz="2000" b="0" kern="1200" baseline="0" dirty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тревожно-мнительное состояние, резко активизируются тревоги, страхи.</a:t>
                      </a:r>
                      <a:endParaRPr lang="ru-RU" sz="20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800" b="1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Вегетативный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kern="1200" dirty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Отключается система регуляции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800" b="1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Социально-психологический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kern="1200" dirty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Нарушение общения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800" b="1" kern="1200" dirty="0">
                          <a:ln w="3175">
                            <a:solidFill>
                              <a:srgbClr val="FF0000"/>
                            </a:solidFill>
                            <a:prstDash val="sysDot"/>
                          </a:ln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Когнитивный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kern="1200" dirty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Когнитивное сужение функций, остановка когнитивных функций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Официальная">
    <a:dk1>
      <a:sysClr val="windowText" lastClr="000000"/>
    </a:dk1>
    <a:lt1>
      <a:sysClr val="window" lastClr="FFFFFF"/>
    </a:lt1>
    <a:dk2>
      <a:srgbClr val="646B86"/>
    </a:dk2>
    <a:lt2>
      <a:srgbClr val="C5D1D7"/>
    </a:lt2>
    <a:accent1>
      <a:srgbClr val="D16349"/>
    </a:accent1>
    <a:accent2>
      <a:srgbClr val="CCB400"/>
    </a:accent2>
    <a:accent3>
      <a:srgbClr val="8CADAE"/>
    </a:accent3>
    <a:accent4>
      <a:srgbClr val="8C7B70"/>
    </a:accent4>
    <a:accent5>
      <a:srgbClr val="8FB08C"/>
    </a:accent5>
    <a:accent6>
      <a:srgbClr val="D19049"/>
    </a:accent6>
    <a:hlink>
      <a:srgbClr val="00A3D6"/>
    </a:hlink>
    <a:folHlink>
      <a:srgbClr val="694F07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1274</TotalTime>
  <Words>310</Words>
  <Application>Microsoft Office PowerPoint</Application>
  <PresentationFormat>Экран (4:3)</PresentationFormat>
  <Paragraphs>95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Официальная</vt:lpstr>
      <vt:lpstr>семинар «Взаимодействие с родителями в период подготовки к экзаменам»</vt:lpstr>
      <vt:lpstr>Экзаменационный стресс – критическая ситуация</vt:lpstr>
      <vt:lpstr>БЕССИЛИЕ</vt:lpstr>
      <vt:lpstr>Последствия бессилия</vt:lpstr>
      <vt:lpstr>Деструктивные эмоции</vt:lpstr>
      <vt:lpstr>Деструктивные эмоции</vt:lpstr>
      <vt:lpstr>Превенция экзаменационного стресса</vt:lpstr>
      <vt:lpstr>Эмоциональное выгорание</vt:lpstr>
      <vt:lpstr>Субсиндромы стресса</vt:lpstr>
      <vt:lpstr>Превентивная когнитивная подготовка</vt:lpstr>
      <vt:lpstr>Ура, последний слайд!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Взаимодействие с родителями в период подготовки к экзаменам</dc:title>
  <dc:creator>user</dc:creator>
  <cp:lastModifiedBy>user</cp:lastModifiedBy>
  <cp:revision>87</cp:revision>
  <dcterms:created xsi:type="dcterms:W3CDTF">2019-10-23T04:17:20Z</dcterms:created>
  <dcterms:modified xsi:type="dcterms:W3CDTF">2019-10-30T09:11:44Z</dcterms:modified>
</cp:coreProperties>
</file>