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80" autoAdjust="0"/>
    <p:restoredTop sz="94660"/>
  </p:normalViewPr>
  <p:slideViewPr>
    <p:cSldViewPr snapToGrid="0">
      <p:cViewPr varScale="1">
        <p:scale>
          <a:sx n="77" d="100"/>
          <a:sy n="77" d="100"/>
        </p:scale>
        <p:origin x="96" y="15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FE3F9-D87E-430D-A7FC-D3693D4D76CC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B3673-F1EE-448F-ABD0-94F448B354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8425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FE3F9-D87E-430D-A7FC-D3693D4D76CC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B3673-F1EE-448F-ABD0-94F448B354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560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FE3F9-D87E-430D-A7FC-D3693D4D76CC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B3673-F1EE-448F-ABD0-94F448B354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763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FE3F9-D87E-430D-A7FC-D3693D4D76CC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B3673-F1EE-448F-ABD0-94F448B354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6482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FE3F9-D87E-430D-A7FC-D3693D4D76CC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B3673-F1EE-448F-ABD0-94F448B354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8353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FE3F9-D87E-430D-A7FC-D3693D4D76CC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B3673-F1EE-448F-ABD0-94F448B354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16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FE3F9-D87E-430D-A7FC-D3693D4D76CC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B3673-F1EE-448F-ABD0-94F448B354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371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FE3F9-D87E-430D-A7FC-D3693D4D76CC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B3673-F1EE-448F-ABD0-94F448B354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712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FE3F9-D87E-430D-A7FC-D3693D4D76CC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B3673-F1EE-448F-ABD0-94F448B354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165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FE3F9-D87E-430D-A7FC-D3693D4D76CC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B3673-F1EE-448F-ABD0-94F448B354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7485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FE3F9-D87E-430D-A7FC-D3693D4D76CC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B3673-F1EE-448F-ABD0-94F448B354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2281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FE3F9-D87E-430D-A7FC-D3693D4D76CC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B3673-F1EE-448F-ABD0-94F448B354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4767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366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39900" y="2042319"/>
            <a:ext cx="9144000" cy="2387600"/>
          </a:xfrm>
        </p:spPr>
        <p:txBody>
          <a:bodyPr>
            <a:noAutofit/>
          </a:bodyPr>
          <a:lstStyle/>
          <a:p>
            <a:r>
              <a:rPr lang="ru-RU" sz="4400" b="1" dirty="0">
                <a:solidFill>
                  <a:schemeClr val="accent2">
                    <a:lumMod val="50000"/>
                  </a:schemeClr>
                </a:solidFill>
              </a:rPr>
              <a:t>Способы саморегуляции психоэмоционального состояния родителей  в период подготовки их детей к сдаче </a:t>
            </a: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экзаменов.</a:t>
            </a:r>
            <a:r>
              <a:rPr lang="ru-RU" sz="4400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4400" dirty="0">
                <a:solidFill>
                  <a:schemeClr val="accent2">
                    <a:lumMod val="50000"/>
                  </a:schemeClr>
                </a:solidFill>
              </a:rPr>
            </a:br>
            <a:endParaRPr lang="ru-RU" sz="4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68500" y="4237038"/>
            <a:ext cx="9401115" cy="2235200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pPr algn="r"/>
            <a:endParaRPr lang="ru-RU" dirty="0" smtClean="0"/>
          </a:p>
          <a:p>
            <a:pPr algn="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Педагог-психолог 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  <a:p>
            <a:pPr algn="r"/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МКУ ДПО «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</a:rPr>
              <a:t>ГЦОиЗ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 «Магистр» </a:t>
            </a:r>
            <a:endParaRPr lang="ru-RU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Беляева Татьяна Геннадьевна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41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7804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1498599"/>
            <a:ext cx="10515600" cy="85089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1371" y="402771"/>
            <a:ext cx="10722430" cy="537754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200" dirty="0" smtClean="0"/>
              <a:t>- Не </a:t>
            </a:r>
            <a:r>
              <a:rPr lang="ru-RU" sz="3200" dirty="0"/>
              <a:t>тревожьтесь о количестве баллов, которые ребенок получит на экзамене, и не критикуйте ребенка после экзамена. Внушайте ребенку мысль, что количество баллов не является совершенным измерением его возможностей</a:t>
            </a:r>
            <a:r>
              <a:rPr lang="ru-RU" sz="3200" dirty="0" smtClean="0"/>
              <a:t>.</a:t>
            </a:r>
          </a:p>
          <a:p>
            <a:pPr marL="0" indent="0" algn="just">
              <a:buNone/>
            </a:pPr>
            <a:r>
              <a:rPr lang="ru-RU" sz="3200" dirty="0" smtClean="0"/>
              <a:t>- </a:t>
            </a:r>
            <a:r>
              <a:rPr lang="ru-RU" sz="3200" dirty="0"/>
              <a:t>Не повышайте тревожность ребенка накануне экзаменов - это может отрицательно сказаться на результате тестирования. Ребенку всегда передается волнение родителей, и если взрослые в ответственный момент могут справиться со своими эмоциями, то ребенок в силу возрастных особенностей может эмоционально "сорваться</a:t>
            </a:r>
            <a:r>
              <a:rPr lang="ru-RU" sz="3200" dirty="0" smtClean="0"/>
              <a:t>".</a:t>
            </a:r>
          </a:p>
          <a:p>
            <a:pPr marL="0" indent="0" algn="just">
              <a:buNone/>
            </a:pPr>
            <a:r>
              <a:rPr lang="ru-RU" sz="3200" dirty="0" smtClean="0"/>
              <a:t>- </a:t>
            </a:r>
            <a:r>
              <a:rPr lang="ru-RU" sz="3200" dirty="0"/>
              <a:t>Подбадривайте детей, хвалите их за то, что они делают хорошо.</a:t>
            </a:r>
          </a:p>
          <a:p>
            <a:pPr algn="just"/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5460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1562099"/>
            <a:ext cx="10515600" cy="69849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31371"/>
            <a:ext cx="10210800" cy="53340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4000" dirty="0" smtClean="0"/>
              <a:t>-Повышайте </a:t>
            </a:r>
            <a:r>
              <a:rPr lang="ru-RU" sz="4000" dirty="0"/>
              <a:t>их уверенность в себе, так как чем больше ребенок боится неудачи, тем более вероятности допущения ошибок.</a:t>
            </a:r>
          </a:p>
          <a:p>
            <a:pPr marL="0" indent="0" algn="just">
              <a:buNone/>
            </a:pPr>
            <a:r>
              <a:rPr lang="ru-RU" sz="4000" dirty="0"/>
              <a:t>- Наблюдайте за самочувствием ребенка, никто, кроме Вас, не сможет вовремя заметить и предотвратить ухудшение состояние ребенка, связанное с переутомлением.</a:t>
            </a:r>
          </a:p>
          <a:p>
            <a:pPr marL="0" indent="0" algn="just">
              <a:buNone/>
            </a:pPr>
            <a:r>
              <a:rPr lang="ru-RU" sz="4000" dirty="0"/>
              <a:t>- Контролируйте режим подготовки ребенка, не допускайте перегрузок, объясните ему, что он обязательно должен чередовать занятия с отдыхом.</a:t>
            </a:r>
          </a:p>
          <a:p>
            <a:pPr algn="just"/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52223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4543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3900" y="-4000499"/>
            <a:ext cx="10515600" cy="163829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3900" y="478970"/>
            <a:ext cx="10662557" cy="618852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ru-RU" dirty="0" smtClean="0"/>
          </a:p>
          <a:p>
            <a:pPr algn="just">
              <a:buFontTx/>
              <a:buChar char="-"/>
            </a:pPr>
            <a:r>
              <a:rPr lang="ru-RU" sz="4000" dirty="0" smtClean="0"/>
              <a:t>Обеспечьте </a:t>
            </a:r>
            <a:r>
              <a:rPr lang="ru-RU" sz="4000" dirty="0"/>
              <a:t>дома удобное место для занятий, проследите, чтобы никто из домашних не мешал</a:t>
            </a:r>
            <a:r>
              <a:rPr lang="ru-RU" sz="4000" dirty="0" smtClean="0"/>
              <a:t>.</a:t>
            </a:r>
          </a:p>
          <a:p>
            <a:pPr marL="0" indent="0" algn="just">
              <a:buNone/>
            </a:pPr>
            <a:r>
              <a:rPr lang="ru-RU" sz="4000" dirty="0" smtClean="0"/>
              <a:t>- </a:t>
            </a:r>
            <a:r>
              <a:rPr lang="ru-RU" sz="4000" dirty="0"/>
              <a:t>Обратите внимание на питание ребенка: во время интенсивного умственного напряжения ему необходима питательная и разнообразная пища и сбалансированный комплекс витаминов. Такие продукты, как рыба, творог, орехи, курага и т.д. стимулируют работу головного мозга.</a:t>
            </a:r>
          </a:p>
          <a:p>
            <a:pPr marL="0" indent="0" algn="just">
              <a:buNone/>
            </a:pP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12689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173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1181099"/>
            <a:ext cx="10515600" cy="24129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0229" y="696687"/>
            <a:ext cx="10689772" cy="5323114"/>
          </a:xfrm>
        </p:spPr>
        <p:txBody>
          <a:bodyPr>
            <a:normAutofit fontScale="85000" lnSpcReduction="20000"/>
          </a:bodyPr>
          <a:lstStyle/>
          <a:p>
            <a:pPr algn="just">
              <a:buFontTx/>
              <a:buChar char="-"/>
            </a:pPr>
            <a:r>
              <a:rPr lang="ru-RU" sz="4000" dirty="0" smtClean="0"/>
              <a:t>Помогите </a:t>
            </a:r>
            <a:r>
              <a:rPr lang="ru-RU" sz="4000" dirty="0"/>
              <a:t>детям распределить темы подготовки по дням</a:t>
            </a:r>
            <a:r>
              <a:rPr lang="ru-RU" sz="4000" dirty="0" smtClean="0"/>
              <a:t>.</a:t>
            </a:r>
          </a:p>
          <a:p>
            <a:pPr marL="0" indent="0" algn="just">
              <a:buNone/>
            </a:pPr>
            <a:r>
              <a:rPr lang="ru-RU" sz="4000" dirty="0" smtClean="0"/>
              <a:t>- </a:t>
            </a:r>
            <a:r>
              <a:rPr lang="ru-RU" sz="4000" dirty="0"/>
              <a:t>Ознакомьте ребенка с методикой подготовки к экзаменам. Не имеет смысла зазубривать весь фактический материал, достаточно просмотреть ключевые моменты и уловить смысл и логику материала. Очень полезно делать краткие схематические выписки и таблицы, упорядочивая изучаемый материал по плану. Если он не умеет, покажите ему, как это делается на практике. Основные формулы и определения можно выписать на листочках и повесить над письменным столом, над кроватью, в столовой и т.д.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922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358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1498599"/>
            <a:ext cx="10515600" cy="85089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533400"/>
            <a:ext cx="10668000" cy="5943600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sz="4000" dirty="0" smtClean="0"/>
              <a:t>- Заранее </a:t>
            </a:r>
            <a:r>
              <a:rPr lang="ru-RU" sz="4000" dirty="0"/>
              <a:t>во время тренировки по тестовым заданиям приучайте ребенка ориентироваться во времени и уметь его распределять. Тогда у ребенка будет навык умения концентрироваться на протяжении всего тестирования, что придаст ему спокойствие и снимет излишнюю тревожность. Если ребенок не носит часов, обязательно дайте ему часы на экзамен.</a:t>
            </a:r>
          </a:p>
          <a:p>
            <a:pPr marL="0" indent="0" algn="just">
              <a:buNone/>
            </a:pPr>
            <a:r>
              <a:rPr lang="ru-RU" sz="4000" dirty="0"/>
              <a:t>- Накануне экзамена обеспечьте ребенку полноценный отдых, он должен отдохнуть и как следует выспаться.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272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358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1536699"/>
            <a:ext cx="10515600" cy="81279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66056"/>
            <a:ext cx="10657114" cy="555171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4000" dirty="0" smtClean="0"/>
              <a:t>- Посоветуйте </a:t>
            </a:r>
            <a:r>
              <a:rPr lang="ru-RU" sz="4000" dirty="0"/>
              <a:t>детям во время экзамена обратить внимание на следующее:</a:t>
            </a:r>
          </a:p>
          <a:p>
            <a:pPr marL="0" indent="0" algn="just">
              <a:buNone/>
            </a:pPr>
            <a:r>
              <a:rPr lang="ru-RU" sz="4000" dirty="0" smtClean="0"/>
              <a:t>- пробежать </a:t>
            </a:r>
            <a:r>
              <a:rPr lang="ru-RU" sz="4000" dirty="0"/>
              <a:t>глазами весь тест, чтобы увидеть, какого типа задания в нем содержатся, это поможет настроиться на работу;</a:t>
            </a:r>
          </a:p>
          <a:p>
            <a:pPr marL="0" indent="0" algn="just">
              <a:buNone/>
            </a:pPr>
            <a:r>
              <a:rPr lang="ru-RU" sz="4000" dirty="0" smtClean="0"/>
              <a:t>-</a:t>
            </a:r>
            <a:r>
              <a:rPr lang="ru-RU" sz="4000" dirty="0"/>
              <a:t> внимательно прочитать вопрос до конца и понять его смысл (характерная ошибка во время </a:t>
            </a:r>
            <a:r>
              <a:rPr lang="ru-RU" sz="4000" dirty="0" smtClean="0"/>
              <a:t>тестирования: </a:t>
            </a:r>
            <a:r>
              <a:rPr lang="ru-RU" sz="4000" dirty="0"/>
              <a:t>не дочитав до конца, по первым словам уже предполагают ответ и торопятся его вписать);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418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3727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3378199"/>
            <a:ext cx="10515600" cy="105409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9714" y="718457"/>
            <a:ext cx="10112829" cy="539931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4000" dirty="0" smtClean="0"/>
              <a:t>- Если </a:t>
            </a:r>
            <a:r>
              <a:rPr lang="ru-RU" sz="4000" dirty="0"/>
              <a:t>не знаешь ответа на вопрос или не уверен, пропусти его и отметь, чтобы потом к нему вернуться;</a:t>
            </a:r>
          </a:p>
          <a:p>
            <a:pPr marL="0" indent="0" algn="just">
              <a:buNone/>
            </a:pPr>
            <a:r>
              <a:rPr lang="ru-RU" sz="4000" dirty="0" smtClean="0"/>
              <a:t>- Если </a:t>
            </a:r>
            <a:r>
              <a:rPr lang="ru-RU" sz="4000" dirty="0"/>
              <a:t>не смог в течение отведенного времени ответить на вопрос, есть смысл положиться на свою интуицию и указать наиболее вероятный вариант.</a:t>
            </a:r>
          </a:p>
          <a:p>
            <a:pPr marL="0" indent="0" algn="just">
              <a:buNone/>
            </a:pPr>
            <a:r>
              <a:rPr lang="ru-RU" sz="4000" dirty="0" smtClean="0"/>
              <a:t>- И </a:t>
            </a:r>
            <a:r>
              <a:rPr lang="ru-RU" sz="4000" dirty="0"/>
              <a:t>помните: самое главное - это снизить напряжение и тревожность ребенка и обеспечить подходящие условия для занятий.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63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3850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2600" y="-1295400"/>
            <a:ext cx="10515600" cy="83978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9728" y="203200"/>
            <a:ext cx="10817525" cy="65151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400" b="1" dirty="0" smtClean="0"/>
          </a:p>
          <a:p>
            <a:pPr marL="0" indent="0" algn="just">
              <a:buNone/>
            </a:pPr>
            <a:r>
              <a:rPr lang="ru-RU" sz="4400" b="1" dirty="0"/>
              <a:t>	</a:t>
            </a:r>
            <a:r>
              <a:rPr lang="ru-RU" sz="4400" b="1" u="sng" dirty="0" smtClean="0"/>
              <a:t>5 </a:t>
            </a:r>
            <a:r>
              <a:rPr lang="ru-RU" sz="4400" b="1" u="sng" dirty="0"/>
              <a:t>причин возникновения страха</a:t>
            </a:r>
            <a:r>
              <a:rPr lang="ru-RU" sz="4400" b="1" dirty="0"/>
              <a:t>: то, что мы увидели, услышали, почувствовали в теле, то, о чем подумали или то, о чем вспомнили. Ребенок еще не пошел на экзамен, а только думает, представляет, что ему предстоит это сделать, уже испытывает волнение.</a:t>
            </a:r>
            <a:endParaRPr lang="ru-RU" sz="4400" dirty="0"/>
          </a:p>
          <a:p>
            <a:pPr algn="ctr"/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95718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990"/>
            <a:ext cx="12192000" cy="687499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9900" y="-1325563"/>
            <a:ext cx="10515600" cy="7032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6056" y="879676"/>
            <a:ext cx="10799179" cy="520860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4400" b="1" dirty="0" smtClean="0"/>
              <a:t>	Паника</a:t>
            </a:r>
            <a:r>
              <a:rPr lang="ru-RU" sz="4400" b="1" dirty="0"/>
              <a:t>, негативный настрой родителей влияет на уровень восприятия действительности. Ребенок тревожный начинает думать, представлять… «Да, этого надо бояться</a:t>
            </a:r>
            <a:r>
              <a:rPr lang="ru-RU" sz="4400" b="1" dirty="0" smtClean="0"/>
              <a:t>… Не </a:t>
            </a:r>
            <a:r>
              <a:rPr lang="ru-RU" sz="4400" b="1" dirty="0"/>
              <a:t>норма спокойствие…» Он до конца не осознает последствий, не осознает реально, но он видит реакцию родителей, начинает копировать и испытывать те же эмоции. Поэтому, если вы хотите, чтобы ваш ребенок был спокоен, собран, то важен ваш пример.</a:t>
            </a:r>
            <a:endParaRPr lang="ru-RU" sz="4400" dirty="0"/>
          </a:p>
          <a:p>
            <a:pPr algn="ctr"/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18743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803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1587499"/>
            <a:ext cx="10515600" cy="107949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7000"/>
            <a:ext cx="10423967" cy="6604000"/>
          </a:xfrm>
        </p:spPr>
        <p:txBody>
          <a:bodyPr/>
          <a:lstStyle/>
          <a:p>
            <a:pPr algn="just"/>
            <a:endParaRPr lang="ru-RU" sz="4400" b="1" dirty="0" smtClean="0"/>
          </a:p>
          <a:p>
            <a:pPr algn="just"/>
            <a:endParaRPr lang="ru-RU" sz="4400" b="1" dirty="0"/>
          </a:p>
          <a:p>
            <a:pPr marL="0" indent="0" algn="just">
              <a:buNone/>
            </a:pPr>
            <a:r>
              <a:rPr lang="ru-RU" sz="4400" b="1" dirty="0" smtClean="0"/>
              <a:t>	Чтобы </a:t>
            </a:r>
            <a:r>
              <a:rPr lang="ru-RU" sz="4400" b="1" dirty="0"/>
              <a:t>снизить уровень деструктивного страха, важно понять, что есть 3 уровня страха, которого боятся все: страх за свою жизнь, страх за отношения с окружающими и страх за свою психику. </a:t>
            </a:r>
            <a:endParaRPr lang="ru-RU" sz="4400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964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8537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4200" y="-1489075"/>
            <a:ext cx="10515600" cy="75247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3928" y="165100"/>
            <a:ext cx="10671859" cy="6489700"/>
          </a:xfrm>
        </p:spPr>
        <p:txBody>
          <a:bodyPr/>
          <a:lstStyle/>
          <a:p>
            <a:pPr marL="0" indent="0" algn="just">
              <a:buNone/>
            </a:pPr>
            <a:endParaRPr lang="ru-RU" sz="4400" b="1" dirty="0" smtClean="0"/>
          </a:p>
          <a:p>
            <a:pPr marL="0" indent="0" algn="just">
              <a:buNone/>
            </a:pPr>
            <a:endParaRPr lang="ru-RU" sz="4400" b="1" dirty="0"/>
          </a:p>
          <a:p>
            <a:pPr marL="0" indent="0" algn="just">
              <a:buNone/>
            </a:pPr>
            <a:r>
              <a:rPr lang="ru-RU" sz="4400" b="1" dirty="0" smtClean="0"/>
              <a:t>	Каких </a:t>
            </a:r>
            <a:r>
              <a:rPr lang="ru-RU" sz="4400" b="1" dirty="0"/>
              <a:t>последствий боится ребенок? Достаточно разобрать в рамках этих последствий все варианты развития событий. Важно, чтобы он понимал, какие последствия будут, когда сдаст хорошо или плохо?</a:t>
            </a:r>
            <a:endParaRPr lang="ru-RU" sz="4400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692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7670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800" y="-1920875"/>
            <a:ext cx="10515600" cy="1325563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2906" y="578733"/>
            <a:ext cx="10695008" cy="541695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4400" b="1" dirty="0" smtClean="0"/>
              <a:t>Может </a:t>
            </a:r>
            <a:r>
              <a:rPr lang="ru-RU" sz="4400" b="1" dirty="0"/>
              <a:t>ли стресс </a:t>
            </a:r>
            <a:r>
              <a:rPr lang="ru-RU" sz="4400" b="1"/>
              <a:t>спровоцировать </a:t>
            </a:r>
            <a:r>
              <a:rPr lang="ru-RU" sz="4400" b="1" smtClean="0"/>
              <a:t>  паническую атаку? </a:t>
            </a:r>
            <a:endParaRPr lang="ru-RU" sz="4400" b="1" dirty="0" smtClean="0"/>
          </a:p>
          <a:p>
            <a:pPr marL="0" indent="0" algn="just">
              <a:buNone/>
            </a:pPr>
            <a:endParaRPr lang="ru-RU" sz="4400" b="1" dirty="0" smtClean="0"/>
          </a:p>
          <a:p>
            <a:pPr marL="0" indent="0" algn="just">
              <a:buNone/>
            </a:pPr>
            <a:r>
              <a:rPr lang="ru-RU" sz="4400" b="1" dirty="0" smtClean="0"/>
              <a:t>	Важно </a:t>
            </a:r>
            <a:r>
              <a:rPr lang="ru-RU" sz="4400" b="1" dirty="0"/>
              <a:t>отличать обычный страх от панической атаки. Паническая атака- неуклонный рост страха до предела. Происходит это, когда человек боится самого состояния, вызванного экзаменом. Он начинает бояться симптомов страха в теле, образуется некий замкнутый круг. Это приводит к панике. </a:t>
            </a:r>
            <a:endParaRPr lang="ru-RU" sz="4400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376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7804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1092200"/>
            <a:ext cx="10515600" cy="36830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72886"/>
            <a:ext cx="10668000" cy="522514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4000" b="1" dirty="0" smtClean="0"/>
              <a:t>	Но </a:t>
            </a:r>
            <a:r>
              <a:rPr lang="ru-RU" sz="4000" b="1" dirty="0"/>
              <a:t>это состояние, которое не формируется за день, не формируется в результате  стрессовых событий. Это предрасположенность к тревожному расстройству. Сначала проявляется частая эмоциональность (лабильность) у человека, потом возрастает тревога, человек чаще тревожится, чем другие. Появляется симптоматика- сердцебиение, дрожь, озноб. Именно боится, что что-то произойдет (потемнение в глазах, дрожь), что подумают другие. Все это связано с предрасположенностью. Решается это только психотерапией, а не медикаментозно. </a:t>
            </a:r>
            <a:endParaRPr lang="ru-RU" sz="4000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637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5597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4200" y="-2035175"/>
            <a:ext cx="10515600" cy="13255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6686" y="288924"/>
            <a:ext cx="10537371" cy="5839733"/>
          </a:xfrm>
        </p:spPr>
        <p:txBody>
          <a:bodyPr>
            <a:normAutofit lnSpcReduction="10000"/>
          </a:bodyPr>
          <a:lstStyle/>
          <a:p>
            <a:pPr algn="just"/>
            <a:endParaRPr lang="ru-RU" b="1" dirty="0" smtClean="0"/>
          </a:p>
          <a:p>
            <a:pPr marL="0" indent="0" algn="ctr">
              <a:buNone/>
            </a:pPr>
            <a:r>
              <a:rPr lang="ru-RU" sz="4400" b="1" dirty="0" smtClean="0"/>
              <a:t>Позиция «здесь и сейчас»</a:t>
            </a:r>
            <a:endParaRPr lang="ru-RU" sz="4400" b="1" dirty="0"/>
          </a:p>
          <a:p>
            <a:pPr marL="0" indent="0" algn="just">
              <a:buNone/>
            </a:pPr>
            <a:r>
              <a:rPr lang="ru-RU" sz="4400" b="1" dirty="0" smtClean="0"/>
              <a:t>	Смысл </a:t>
            </a:r>
            <a:r>
              <a:rPr lang="ru-RU" sz="4400" b="1" dirty="0"/>
              <a:t>в том, единственно верным решением является быть в реальном времени, здесь и сейчас. Это создаст такие условия, чтобы вы не реагировали на прошлое и будущее, т.е. чтобы ничего не вызывало негативных эмоций в режиме реального времени, в режиме «здесь и сейчас».</a:t>
            </a:r>
            <a:endParaRPr lang="ru-RU" sz="4400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688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989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1562099"/>
            <a:ext cx="10515600" cy="106679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6686" y="0"/>
            <a:ext cx="10526485" cy="598714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ru-RU" sz="4400" b="1" dirty="0" smtClean="0"/>
          </a:p>
          <a:p>
            <a:pPr marL="0" indent="0" algn="just">
              <a:buNone/>
            </a:pPr>
            <a:r>
              <a:rPr lang="ru-RU" sz="4400" b="1" dirty="0" smtClean="0"/>
              <a:t>	ЕГЭ </a:t>
            </a:r>
            <a:r>
              <a:rPr lang="ru-RU" sz="4400" b="1" dirty="0"/>
              <a:t>ничем не отличается от другого экзамена- только формой, т.к. реакция на любой экзамен практически одинакова. Это учащение сердцебиения, дыхания, повышенное волнение, тревога. Иногда дети жалуются на боли в области солнечного сплетения. Это типичная и неспецифическая реакция на экзаменационный стресс</a:t>
            </a:r>
            <a:r>
              <a:rPr lang="ru-RU" b="1" dirty="0"/>
              <a:t>.</a:t>
            </a:r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887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512</Words>
  <Application>Microsoft Office PowerPoint</Application>
  <PresentationFormat>Широкоэкранный</PresentationFormat>
  <Paragraphs>43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Тема Office</vt:lpstr>
      <vt:lpstr>Способы саморегуляции психоэмоционального состояния родителей  в период подготовки их детей к сдаче экзаменов.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K002</dc:creator>
  <cp:lastModifiedBy>K002</cp:lastModifiedBy>
  <cp:revision>14</cp:revision>
  <dcterms:created xsi:type="dcterms:W3CDTF">2019-10-30T05:01:53Z</dcterms:created>
  <dcterms:modified xsi:type="dcterms:W3CDTF">2019-12-03T08:05:00Z</dcterms:modified>
</cp:coreProperties>
</file>