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342" r:id="rId3"/>
    <p:sldId id="362" r:id="rId5"/>
    <p:sldId id="363" r:id="rId6"/>
    <p:sldId id="365" r:id="rId7"/>
    <p:sldId id="366" r:id="rId8"/>
    <p:sldId id="368" r:id="rId9"/>
    <p:sldId id="367" r:id="rId10"/>
    <p:sldId id="369" r:id="rId11"/>
    <p:sldId id="392" r:id="rId12"/>
    <p:sldId id="390" r:id="rId13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8" autoAdjust="0"/>
  </p:normalViewPr>
  <p:slideViewPr>
    <p:cSldViewPr snapToGrid="0">
      <p:cViewPr varScale="1">
        <p:scale>
          <a:sx n="65" d="100"/>
          <a:sy n="65" d="100"/>
        </p:scale>
        <p:origin x="-834" y="-108"/>
      </p:cViewPr>
      <p:guideLst>
        <p:guide orient="horz" pos="2160"/>
        <p:guide pos="3821"/>
      </p:guideLst>
    </p:cSldViewPr>
  </p:slideViewPr>
  <p:outlineViewPr>
    <p:cViewPr>
      <p:scale>
        <a:sx n="33" d="100"/>
        <a:sy n="33" d="100"/>
      </p:scale>
      <p:origin x="0" y="148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42769-1800-4033-97DA-2EEC5EAB119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E8C0B82-0A6E-4903-A069-8C962B2A8E04}">
      <dgm:prSet phldr="0" custT="0"/>
      <dgm:spPr/>
      <dgm:t>
        <a:bodyPr vert="horz" wrap="square"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Распределить обязанности между специалистами  по сбору дополнительной информации, проведению углубленного психодиагностического исследования и подготовки необходимых документов для постановки обучающихся на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внутришкольный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учет (по необходимости).</a:t>
          </a:r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100920-1295-42DD-9763-486CE7462514}" cxnId="{F3F59680-1609-4D73-BE2B-39559AA4AC8F}" type="parTrans">
      <dgm:prSet/>
      <dgm:spPr/>
      <dgm:t>
        <a:bodyPr/>
        <a:lstStyle/>
        <a:p>
          <a:pPr algn="ctr"/>
          <a:endParaRPr lang="ru-RU"/>
        </a:p>
      </dgm:t>
    </dgm:pt>
    <dgm:pt modelId="{280596E2-69AC-41F5-97C7-C5A9FBEE5CF5}" cxnId="{F3F59680-1609-4D73-BE2B-39559AA4AC8F}" type="sibTrans">
      <dgm:prSet/>
      <dgm:spPr/>
      <dgm:t>
        <a:bodyPr/>
        <a:lstStyle/>
        <a:p>
          <a:pPr algn="ctr"/>
          <a:endParaRPr lang="ru-RU"/>
        </a:p>
      </dgm:t>
    </dgm:pt>
    <dgm:pt modelId="{1EE2AA43-D41B-45C8-AA5C-C5070CAB3220}">
      <dgm:prSet phldr="0" custT="1"/>
      <dgm:spPr/>
      <dgm:t>
        <a:bodyPr vert="horz" wrap="square"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Решение консилиума запротоколировать и издать приказ об организации сопровождения обучающихся групп риск.</a:t>
          </a:r>
          <a:r>
            <a: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ru-RU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6E8ABF-CC39-49D4-A2B4-74BDF8407E75}" cxnId="{031E62F3-A782-49E4-B378-42611A001685}" type="parTrans">
      <dgm:prSet/>
      <dgm:spPr/>
      <dgm:t>
        <a:bodyPr/>
        <a:lstStyle/>
        <a:p>
          <a:pPr algn="ctr"/>
          <a:endParaRPr lang="ru-RU"/>
        </a:p>
      </dgm:t>
    </dgm:pt>
    <dgm:pt modelId="{328F5BDE-7F92-43AC-8BDC-55E02F364A79}" cxnId="{031E62F3-A782-49E4-B378-42611A001685}" type="sibTrans">
      <dgm:prSet/>
      <dgm:spPr/>
      <dgm:t>
        <a:bodyPr/>
        <a:lstStyle/>
        <a:p>
          <a:pPr algn="ctr"/>
          <a:endParaRPr lang="ru-RU"/>
        </a:p>
      </dgm:t>
    </dgm:pt>
    <dgm:pt modelId="{658BD0F1-78A9-4FAA-AE64-403F0333BE7B}">
      <dgm:prSet phldrT="[Текст]" phldr="0" custT="1"/>
      <dgm:spPr/>
      <dgm:t>
        <a:bodyPr vert="horz" wrap="square"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Пригласить родителей/законных представителей на первичную консультацию.</a:t>
          </a:r>
          <a:r>
            <a: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ru-RU" sz="2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B05CE6-4762-4774-9F1B-0A62A29DE3E1}" cxnId="{19158FC8-3585-4764-8C87-13987C31186C}" type="parTrans">
      <dgm:prSet/>
      <dgm:spPr/>
      <dgm:t>
        <a:bodyPr/>
        <a:lstStyle/>
        <a:p>
          <a:pPr algn="ctr"/>
          <a:endParaRPr lang="ru-RU"/>
        </a:p>
      </dgm:t>
    </dgm:pt>
    <dgm:pt modelId="{9BCC60D6-3329-47BB-A40F-750A23D0BFB2}" cxnId="{19158FC8-3585-4764-8C87-13987C31186C}" type="sibTrans">
      <dgm:prSet/>
      <dgm:spPr/>
      <dgm:t>
        <a:bodyPr/>
        <a:lstStyle/>
        <a:p>
          <a:pPr algn="ctr"/>
          <a:endParaRPr lang="ru-RU"/>
        </a:p>
      </dgm:t>
    </dgm:pt>
    <dgm:pt modelId="{625F202D-7F43-4BEF-8058-8B1DBB43325A}">
      <dgm:prSet phldr="0" custT="1"/>
      <dgm:spPr/>
      <dgm:t>
        <a:bodyPr vert="horz" wrap="square"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Подписать договор с родителями/законными представителями о согласии/отказе психолого-педагогического сопровождения обучающегося (для детей младше 15 лет, обучающие 15 лет и старше могут самостоятельно принять решение). </a:t>
          </a:r>
          <a:r>
            <a: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AC32E0-67EF-4520-AEE2-DFC431285D02}" cxnId="{269A400D-8C2B-4718-A394-2642D4C71BFC}" type="parTrans">
      <dgm:prSet/>
      <dgm:spPr/>
      <dgm:t>
        <a:bodyPr/>
        <a:lstStyle/>
        <a:p>
          <a:pPr algn="ctr"/>
          <a:endParaRPr lang="ru-RU"/>
        </a:p>
      </dgm:t>
    </dgm:pt>
    <dgm:pt modelId="{CA3E8AD7-2DE9-40FD-A4C6-515EBAA434EF}" cxnId="{269A400D-8C2B-4718-A394-2642D4C71BFC}" type="sibTrans">
      <dgm:prSet/>
      <dgm:spPr/>
      <dgm:t>
        <a:bodyPr/>
        <a:lstStyle/>
        <a:p>
          <a:pPr algn="ctr"/>
          <a:endParaRPr lang="ru-RU"/>
        </a:p>
      </dgm:t>
    </dgm:pt>
    <dgm:pt modelId="{EF6ECDD9-87AA-4298-AEE4-89377CA4DCE9}" type="pres">
      <dgm:prSet presAssocID="{8D542769-1800-4033-97DA-2EEC5EAB1192}" presName="linearFlow" presStyleCnt="0">
        <dgm:presLayoutVars>
          <dgm:dir/>
          <dgm:resizeHandles val="exact"/>
        </dgm:presLayoutVars>
      </dgm:prSet>
      <dgm:spPr/>
    </dgm:pt>
    <dgm:pt modelId="{526E2F2E-4E7F-4F96-8DC7-07A51EA34881}" type="pres">
      <dgm:prSet presAssocID="{3E8C0B82-0A6E-4903-A069-8C962B2A8E04}" presName="composite" presStyleCnt="0"/>
      <dgm:spPr/>
    </dgm:pt>
    <dgm:pt modelId="{DEDB4725-7A16-493F-AD7C-37E0AC6643F3}" type="pres">
      <dgm:prSet presAssocID="{3E8C0B82-0A6E-4903-A069-8C962B2A8E04}" presName="imgShp" presStyleLbl="fgImgPlace1" presStyleIdx="0" presStyleCnt="4" custLinFactNeighborX="-92074" custLinFactNeighborY="0"/>
      <dgm:spPr/>
    </dgm:pt>
    <dgm:pt modelId="{429820F4-023F-45DB-AFE8-559E763944E2}" type="pres">
      <dgm:prSet presAssocID="{3E8C0B82-0A6E-4903-A069-8C962B2A8E04}" presName="txShp" presStyleLbl="node1" presStyleIdx="0" presStyleCnt="4" custScaleX="124493" custScaleY="117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F96C0-A604-40E4-8767-3B6A24EB7EFA}" type="pres">
      <dgm:prSet presAssocID="{280596E2-69AC-41F5-97C7-C5A9FBEE5CF5}" presName="spacing" presStyleCnt="0"/>
      <dgm:spPr/>
    </dgm:pt>
    <dgm:pt modelId="{CE6F97DE-676B-4100-84F4-51F14692B233}" type="pres">
      <dgm:prSet presAssocID="{1EE2AA43-D41B-45C8-AA5C-C5070CAB3220}" presName="composite" presStyleCnt="0"/>
      <dgm:spPr/>
    </dgm:pt>
    <dgm:pt modelId="{77C34377-DFFD-444E-BB5E-F50D8D6EB2FD}" type="pres">
      <dgm:prSet presAssocID="{1EE2AA43-D41B-45C8-AA5C-C5070CAB3220}" presName="imgShp" presStyleLbl="fgImgPlace1" presStyleIdx="1" presStyleCnt="4" custLinFactNeighborX="-90740" custLinFactNeighborY="2669"/>
      <dgm:spPr/>
    </dgm:pt>
    <dgm:pt modelId="{8B97ECB5-BC61-47D2-AC50-49F100F787A3}" type="pres">
      <dgm:prSet presAssocID="{1EE2AA43-D41B-45C8-AA5C-C5070CAB3220}" presName="txShp" presStyleLbl="node1" presStyleIdx="1" presStyleCnt="4" custScaleX="124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0CC73-636A-490D-9B60-BAC16DCBF9C7}" type="pres">
      <dgm:prSet presAssocID="{328F5BDE-7F92-43AC-8BDC-55E02F364A79}" presName="spacing" presStyleCnt="0"/>
      <dgm:spPr/>
    </dgm:pt>
    <dgm:pt modelId="{925CEC91-C771-416C-8144-F899D628EBF6}" type="pres">
      <dgm:prSet presAssocID="{658BD0F1-78A9-4FAA-AE64-403F0333BE7B}" presName="composite" presStyleCnt="0"/>
      <dgm:spPr/>
    </dgm:pt>
    <dgm:pt modelId="{13DE99E3-5D80-4D48-96E2-7E82D41516F0}" type="pres">
      <dgm:prSet presAssocID="{658BD0F1-78A9-4FAA-AE64-403F0333BE7B}" presName="imgShp" presStyleLbl="fgImgPlace1" presStyleIdx="2" presStyleCnt="4" custLinFactNeighborX="-89405" custLinFactNeighborY="-2669"/>
      <dgm:spPr/>
    </dgm:pt>
    <dgm:pt modelId="{354B3F98-CE15-4CBB-8194-BDFDE33D92BE}" type="pres">
      <dgm:prSet presAssocID="{658BD0F1-78A9-4FAA-AE64-403F0333BE7B}" presName="txShp" presStyleLbl="node1" presStyleIdx="2" presStyleCnt="4" custScaleX="125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0443B-99A8-4643-9D72-A7662668D4A3}" type="pres">
      <dgm:prSet presAssocID="{9BCC60D6-3329-47BB-A40F-750A23D0BFB2}" presName="spacing" presStyleCnt="0"/>
      <dgm:spPr/>
    </dgm:pt>
    <dgm:pt modelId="{C7396A16-2031-4E0A-A0AF-1269B069ED87}" type="pres">
      <dgm:prSet presAssocID="{625F202D-7F43-4BEF-8058-8B1DBB43325A}" presName="composite" presStyleCnt="0"/>
      <dgm:spPr/>
    </dgm:pt>
    <dgm:pt modelId="{536A3071-8507-4A9B-944D-F09DD52E4D34}" type="pres">
      <dgm:prSet presAssocID="{625F202D-7F43-4BEF-8058-8B1DBB43325A}" presName="imgShp" presStyleLbl="fgImgPlace1" presStyleIdx="3" presStyleCnt="4" custLinFactNeighborX="-86737" custLinFactNeighborY="1334"/>
      <dgm:spPr/>
    </dgm:pt>
    <dgm:pt modelId="{8E2D22E1-270E-4FC5-8226-1206A3D93627}" type="pres">
      <dgm:prSet presAssocID="{625F202D-7F43-4BEF-8058-8B1DBB43325A}" presName="txShp" presStyleLbl="node1" presStyleIdx="3" presStyleCnt="4" custScaleX="126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F59680-1609-4D73-BE2B-39559AA4AC8F}" srcId="{8D542769-1800-4033-97DA-2EEC5EAB1192}" destId="{3E8C0B82-0A6E-4903-A069-8C962B2A8E04}" srcOrd="0" destOrd="0" parTransId="{32100920-1295-42DD-9763-486CE7462514}" sibTransId="{280596E2-69AC-41F5-97C7-C5A9FBEE5CF5}"/>
    <dgm:cxn modelId="{031E62F3-A782-49E4-B378-42611A001685}" srcId="{8D542769-1800-4033-97DA-2EEC5EAB1192}" destId="{1EE2AA43-D41B-45C8-AA5C-C5070CAB3220}" srcOrd="1" destOrd="0" parTransId="{E96E8ABF-CC39-49D4-A2B4-74BDF8407E75}" sibTransId="{328F5BDE-7F92-43AC-8BDC-55E02F364A79}"/>
    <dgm:cxn modelId="{19158FC8-3585-4764-8C87-13987C31186C}" srcId="{8D542769-1800-4033-97DA-2EEC5EAB1192}" destId="{658BD0F1-78A9-4FAA-AE64-403F0333BE7B}" srcOrd="2" destOrd="0" parTransId="{5CB05CE6-4762-4774-9F1B-0A62A29DE3E1}" sibTransId="{9BCC60D6-3329-47BB-A40F-750A23D0BFB2}"/>
    <dgm:cxn modelId="{269A400D-8C2B-4718-A394-2642D4C71BFC}" srcId="{8D542769-1800-4033-97DA-2EEC5EAB1192}" destId="{625F202D-7F43-4BEF-8058-8B1DBB43325A}" srcOrd="3" destOrd="0" parTransId="{54AC32E0-67EF-4520-AEE2-DFC431285D02}" sibTransId="{CA3E8AD7-2DE9-40FD-A4C6-515EBAA434EF}"/>
    <dgm:cxn modelId="{4FF3245F-EDB8-4167-977D-AAEBB703D962}" type="presOf" srcId="{8D542769-1800-4033-97DA-2EEC5EAB1192}" destId="{EF6ECDD9-87AA-4298-AEE4-89377CA4DCE9}" srcOrd="0" destOrd="0" presId="urn:microsoft.com/office/officeart/2005/8/layout/vList3"/>
    <dgm:cxn modelId="{8E912D1A-B33D-4A26-84A2-2C84B40CAF7E}" type="presParOf" srcId="{EF6ECDD9-87AA-4298-AEE4-89377CA4DCE9}" destId="{526E2F2E-4E7F-4F96-8DC7-07A51EA34881}" srcOrd="0" destOrd="0" presId="urn:microsoft.com/office/officeart/2005/8/layout/vList3"/>
    <dgm:cxn modelId="{A561318C-1F19-4A2B-BE7D-A978B1508468}" type="presParOf" srcId="{526E2F2E-4E7F-4F96-8DC7-07A51EA34881}" destId="{DEDB4725-7A16-493F-AD7C-37E0AC6643F3}" srcOrd="0" destOrd="0" presId="urn:microsoft.com/office/officeart/2005/8/layout/vList3"/>
    <dgm:cxn modelId="{2EC36585-EEE1-4473-B8E4-52DBD40C11F6}" type="presParOf" srcId="{526E2F2E-4E7F-4F96-8DC7-07A51EA34881}" destId="{429820F4-023F-45DB-AFE8-559E763944E2}" srcOrd="1" destOrd="0" presId="urn:microsoft.com/office/officeart/2005/8/layout/vList3"/>
    <dgm:cxn modelId="{CF6C777D-AA16-4200-8D06-57A48B9FA313}" type="presOf" srcId="{3E8C0B82-0A6E-4903-A069-8C962B2A8E04}" destId="{429820F4-023F-45DB-AFE8-559E763944E2}" srcOrd="0" destOrd="0" presId="urn:microsoft.com/office/officeart/2005/8/layout/vList3"/>
    <dgm:cxn modelId="{457F610F-C7E2-4A0A-85FC-E4CB67512119}" type="presParOf" srcId="{EF6ECDD9-87AA-4298-AEE4-89377CA4DCE9}" destId="{B22F96C0-A604-40E4-8767-3B6A24EB7EFA}" srcOrd="1" destOrd="0" presId="urn:microsoft.com/office/officeart/2005/8/layout/vList3"/>
    <dgm:cxn modelId="{E5CBE4FA-10AC-4B14-9CDB-61613984023C}" type="presOf" srcId="{280596E2-69AC-41F5-97C7-C5A9FBEE5CF5}" destId="{B22F96C0-A604-40E4-8767-3B6A24EB7EFA}" srcOrd="0" destOrd="0" presId="urn:microsoft.com/office/officeart/2005/8/layout/vList3"/>
    <dgm:cxn modelId="{6402E021-AE51-4ED7-85A5-69420A10B6CC}" type="presParOf" srcId="{EF6ECDD9-87AA-4298-AEE4-89377CA4DCE9}" destId="{CE6F97DE-676B-4100-84F4-51F14692B233}" srcOrd="2" destOrd="0" presId="urn:microsoft.com/office/officeart/2005/8/layout/vList3"/>
    <dgm:cxn modelId="{D6517387-B420-4A45-8D49-10245D2581D8}" type="presParOf" srcId="{CE6F97DE-676B-4100-84F4-51F14692B233}" destId="{77C34377-DFFD-444E-BB5E-F50D8D6EB2FD}" srcOrd="0" destOrd="2" presId="urn:microsoft.com/office/officeart/2005/8/layout/vList3"/>
    <dgm:cxn modelId="{4935B71E-DDD1-4FCA-8A6F-DF223FBFADC0}" type="presParOf" srcId="{CE6F97DE-676B-4100-84F4-51F14692B233}" destId="{8B97ECB5-BC61-47D2-AC50-49F100F787A3}" srcOrd="1" destOrd="2" presId="urn:microsoft.com/office/officeart/2005/8/layout/vList3"/>
    <dgm:cxn modelId="{6270D03D-D45A-4B48-A77B-A353A7C20116}" type="presOf" srcId="{1EE2AA43-D41B-45C8-AA5C-C5070CAB3220}" destId="{8B97ECB5-BC61-47D2-AC50-49F100F787A3}" srcOrd="0" destOrd="0" presId="urn:microsoft.com/office/officeart/2005/8/layout/vList3"/>
    <dgm:cxn modelId="{B3ED94DA-D7C9-45F5-A0AF-44AFB08460ED}" type="presParOf" srcId="{EF6ECDD9-87AA-4298-AEE4-89377CA4DCE9}" destId="{B0F0CC73-636A-490D-9B60-BAC16DCBF9C7}" srcOrd="3" destOrd="0" presId="urn:microsoft.com/office/officeart/2005/8/layout/vList3"/>
    <dgm:cxn modelId="{1A4EEE7A-B5E0-4E0E-8115-52BC310A291D}" type="presOf" srcId="{328F5BDE-7F92-43AC-8BDC-55E02F364A79}" destId="{B0F0CC73-636A-490D-9B60-BAC16DCBF9C7}" srcOrd="0" destOrd="0" presId="urn:microsoft.com/office/officeart/2005/8/layout/vList3"/>
    <dgm:cxn modelId="{B14FCE88-8E5E-4207-BCD5-14D7DC3C00AD}" type="presParOf" srcId="{EF6ECDD9-87AA-4298-AEE4-89377CA4DCE9}" destId="{925CEC91-C771-416C-8144-F899D628EBF6}" srcOrd="4" destOrd="0" presId="urn:microsoft.com/office/officeart/2005/8/layout/vList3"/>
    <dgm:cxn modelId="{DBD7E670-AB36-46EC-AF9C-236469284242}" type="presParOf" srcId="{925CEC91-C771-416C-8144-F899D628EBF6}" destId="{13DE99E3-5D80-4D48-96E2-7E82D41516F0}" srcOrd="0" destOrd="4" presId="urn:microsoft.com/office/officeart/2005/8/layout/vList3"/>
    <dgm:cxn modelId="{C86E7AA2-E579-4D01-B874-0BAD55DFB29A}" type="presParOf" srcId="{925CEC91-C771-416C-8144-F899D628EBF6}" destId="{354B3F98-CE15-4CBB-8194-BDFDE33D92BE}" srcOrd="1" destOrd="4" presId="urn:microsoft.com/office/officeart/2005/8/layout/vList3"/>
    <dgm:cxn modelId="{7EBF5205-CD5F-4CA0-AA81-0B5EED72362E}" type="presOf" srcId="{658BD0F1-78A9-4FAA-AE64-403F0333BE7B}" destId="{354B3F98-CE15-4CBB-8194-BDFDE33D92BE}" srcOrd="0" destOrd="0" presId="urn:microsoft.com/office/officeart/2005/8/layout/vList3"/>
    <dgm:cxn modelId="{5460C834-5417-490A-BF92-C5F677163D00}" type="presParOf" srcId="{EF6ECDD9-87AA-4298-AEE4-89377CA4DCE9}" destId="{1020443B-99A8-4643-9D72-A7662668D4A3}" srcOrd="5" destOrd="0" presId="urn:microsoft.com/office/officeart/2005/8/layout/vList3"/>
    <dgm:cxn modelId="{E5C586AE-7BAC-437E-881F-6B7DC12C3836}" type="presOf" srcId="{9BCC60D6-3329-47BB-A40F-750A23D0BFB2}" destId="{1020443B-99A8-4643-9D72-A7662668D4A3}" srcOrd="0" destOrd="0" presId="urn:microsoft.com/office/officeart/2005/8/layout/vList3"/>
    <dgm:cxn modelId="{6CF62C4F-DCF9-488C-A32D-43CF648E8047}" type="presParOf" srcId="{EF6ECDD9-87AA-4298-AEE4-89377CA4DCE9}" destId="{C7396A16-2031-4E0A-A0AF-1269B069ED87}" srcOrd="6" destOrd="0" presId="urn:microsoft.com/office/officeart/2005/8/layout/vList3"/>
    <dgm:cxn modelId="{619F77FE-9DDD-4BD1-8684-00F1C7CC060D}" type="presParOf" srcId="{C7396A16-2031-4E0A-A0AF-1269B069ED87}" destId="{536A3071-8507-4A9B-944D-F09DD52E4D34}" srcOrd="0" destOrd="6" presId="urn:microsoft.com/office/officeart/2005/8/layout/vList3"/>
    <dgm:cxn modelId="{CB5E4B31-2DBF-410B-8B7C-62FFE9888E39}" type="presParOf" srcId="{C7396A16-2031-4E0A-A0AF-1269B069ED87}" destId="{8E2D22E1-270E-4FC5-8226-1206A3D93627}" srcOrd="1" destOrd="6" presId="urn:microsoft.com/office/officeart/2005/8/layout/vList3"/>
    <dgm:cxn modelId="{A4A47FA7-8C5A-4519-A5E7-03EF4E47D663}" type="presOf" srcId="{625F202D-7F43-4BEF-8058-8B1DBB43325A}" destId="{8E2D22E1-270E-4FC5-8226-1206A3D93627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542769-1800-4033-97DA-2EEC5EAB119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727CFCC-F62E-4056-B32C-BC13B7BC6AF7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Составляется единый индивидуальный план психолого-педагогического сопровождения обучающегося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1366E8-5BC7-4255-9A4B-86A29C9FB9CB}" cxnId="{4CE94136-ECE1-410B-AE7E-308C3026FD96}" type="parTrans">
      <dgm:prSet/>
      <dgm:spPr/>
      <dgm:t>
        <a:bodyPr/>
        <a:lstStyle/>
        <a:p>
          <a:endParaRPr lang="ru-RU"/>
        </a:p>
      </dgm:t>
    </dgm:pt>
    <dgm:pt modelId="{20930546-993D-4C04-B965-1411AC0545CE}" cxnId="{4CE94136-ECE1-410B-AE7E-308C3026FD96}" type="sibTrans">
      <dgm:prSet/>
      <dgm:spPr/>
      <dgm:t>
        <a:bodyPr/>
        <a:lstStyle/>
        <a:p>
          <a:endParaRPr lang="ru-RU"/>
        </a:p>
      </dgm:t>
    </dgm:pt>
    <dgm:pt modelId="{A1507C35-39FA-41F6-AC98-8DB0DACCE9E4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 необходимости  в план реализации подключаются специалисты из других ведомств и учреждений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26C763-C94D-4C26-99E7-F9FCB94F8D55}" cxnId="{46FFE58B-DF19-41C8-B5D0-6A55EA1112CB}" type="parTrans">
      <dgm:prSet/>
      <dgm:spPr/>
      <dgm:t>
        <a:bodyPr/>
        <a:lstStyle/>
        <a:p>
          <a:endParaRPr lang="ru-RU"/>
        </a:p>
      </dgm:t>
    </dgm:pt>
    <dgm:pt modelId="{91603DC8-BD8A-40F2-9875-4C02A5B0234F}" cxnId="{46FFE58B-DF19-41C8-B5D0-6A55EA1112CB}" type="sibTrans">
      <dgm:prSet/>
      <dgm:spPr/>
      <dgm:t>
        <a:bodyPr/>
        <a:lstStyle/>
        <a:p>
          <a:endParaRPr lang="ru-RU"/>
        </a:p>
      </dgm:t>
    </dgm:pt>
    <dgm:pt modelId="{4142AE7D-02BA-4B25-BE59-9D7782283842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Решение консилиума протоколируется, план (планы) индивидуального психолого-педагогического сопровождения обучающегося (обучающихся) утверждаются приказом.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7D8B83-27ED-4812-9339-9C8FA0F736A3}" cxnId="{B9BB5654-A0C8-466F-BF18-30733C7B3796}" type="parTrans">
      <dgm:prSet/>
      <dgm:spPr/>
      <dgm:t>
        <a:bodyPr/>
        <a:lstStyle/>
        <a:p>
          <a:endParaRPr lang="ru-RU"/>
        </a:p>
      </dgm:t>
    </dgm:pt>
    <dgm:pt modelId="{2F3129D8-B5F1-475B-8E2E-88AB6B47614C}" cxnId="{B9BB5654-A0C8-466F-BF18-30733C7B3796}" type="sibTrans">
      <dgm:prSet/>
      <dgm:spPr/>
      <dgm:t>
        <a:bodyPr/>
        <a:lstStyle/>
        <a:p>
          <a:endParaRPr lang="ru-RU"/>
        </a:p>
      </dgm:t>
    </dgm:pt>
    <dgm:pt modelId="{EF6ECDD9-87AA-4298-AEE4-89377CA4DCE9}" type="pres">
      <dgm:prSet presAssocID="{8D542769-1800-4033-97DA-2EEC5EAB1192}" presName="linearFlow" presStyleCnt="0">
        <dgm:presLayoutVars>
          <dgm:dir/>
          <dgm:resizeHandles val="exact"/>
        </dgm:presLayoutVars>
      </dgm:prSet>
      <dgm:spPr/>
    </dgm:pt>
    <dgm:pt modelId="{457028CD-070B-41CD-BD38-3141CACA270D}" type="pres">
      <dgm:prSet presAssocID="{9727CFCC-F62E-4056-B32C-BC13B7BC6AF7}" presName="composite" presStyleCnt="0"/>
      <dgm:spPr/>
    </dgm:pt>
    <dgm:pt modelId="{E50D7DBA-B026-4E72-A1DE-A3CEEEE697FD}" type="pres">
      <dgm:prSet presAssocID="{9727CFCC-F62E-4056-B32C-BC13B7BC6AF7}" presName="imgShp" presStyleLbl="fgImgPlace1" presStyleIdx="0" presStyleCnt="3" custLinFactNeighborX="-20571" custLinFactNeighborY="877"/>
      <dgm:spPr/>
    </dgm:pt>
    <dgm:pt modelId="{EF8469FA-D455-4389-A2B2-D35DBEF09ABA}" type="pres">
      <dgm:prSet presAssocID="{9727CFCC-F62E-4056-B32C-BC13B7BC6AF7}" presName="txShp" presStyleLbl="node1" presStyleIdx="0" presStyleCnt="3" custScaleX="111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94B16-134B-4F37-8EBB-C4AAFAC8FFE3}" type="pres">
      <dgm:prSet presAssocID="{20930546-993D-4C04-B965-1411AC0545CE}" presName="spacing" presStyleCnt="0"/>
      <dgm:spPr/>
    </dgm:pt>
    <dgm:pt modelId="{D2482DB1-F1D8-4297-8B54-22D949562EB6}" type="pres">
      <dgm:prSet presAssocID="{A1507C35-39FA-41F6-AC98-8DB0DACCE9E4}" presName="composite" presStyleCnt="0"/>
      <dgm:spPr/>
    </dgm:pt>
    <dgm:pt modelId="{550791CD-FD3C-49BB-A29D-B0C696BCBC4D}" type="pres">
      <dgm:prSet presAssocID="{A1507C35-39FA-41F6-AC98-8DB0DACCE9E4}" presName="imgShp" presStyleLbl="fgImgPlace1" presStyleIdx="1" presStyleCnt="3" custLinFactNeighborX="-16653" custLinFactNeighborY="0"/>
      <dgm:spPr/>
    </dgm:pt>
    <dgm:pt modelId="{6AC8016E-5BF5-4BEC-AB14-B7183D4F8BE6}" type="pres">
      <dgm:prSet presAssocID="{A1507C35-39FA-41F6-AC98-8DB0DACCE9E4}" presName="txShp" presStyleLbl="node1" presStyleIdx="1" presStyleCnt="3" custScaleX="115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BC4ED-16CB-4249-B458-3A117E370680}" type="pres">
      <dgm:prSet presAssocID="{91603DC8-BD8A-40F2-9875-4C02A5B0234F}" presName="spacing" presStyleCnt="0"/>
      <dgm:spPr/>
    </dgm:pt>
    <dgm:pt modelId="{ADEBD2F9-52D0-405E-AF4C-2B0BCDD40E3F}" type="pres">
      <dgm:prSet presAssocID="{4142AE7D-02BA-4B25-BE59-9D7782283842}" presName="composite" presStyleCnt="0"/>
      <dgm:spPr/>
    </dgm:pt>
    <dgm:pt modelId="{5DB9834F-DCA6-407B-B1D1-04F35C135062}" type="pres">
      <dgm:prSet presAssocID="{4142AE7D-02BA-4B25-BE59-9D7782283842}" presName="imgShp" presStyleLbl="fgImgPlace1" presStyleIdx="2" presStyleCnt="3" custLinFactNeighborX="-20571" custLinFactNeighborY="103"/>
      <dgm:spPr/>
    </dgm:pt>
    <dgm:pt modelId="{A4D83D92-5814-4793-A406-A6ABA84EE655}" type="pres">
      <dgm:prSet presAssocID="{4142AE7D-02BA-4B25-BE59-9D7782283842}" presName="txShp" presStyleLbl="node1" presStyleIdx="2" presStyleCnt="3" custScaleX="110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E94136-ECE1-410B-AE7E-308C3026FD96}" srcId="{8D542769-1800-4033-97DA-2EEC5EAB1192}" destId="{9727CFCC-F62E-4056-B32C-BC13B7BC6AF7}" srcOrd="0" destOrd="0" parTransId="{6B1366E8-5BC7-4255-9A4B-86A29C9FB9CB}" sibTransId="{20930546-993D-4C04-B965-1411AC0545CE}"/>
    <dgm:cxn modelId="{46FFE58B-DF19-41C8-B5D0-6A55EA1112CB}" srcId="{8D542769-1800-4033-97DA-2EEC5EAB1192}" destId="{A1507C35-39FA-41F6-AC98-8DB0DACCE9E4}" srcOrd="1" destOrd="0" parTransId="{9F26C763-C94D-4C26-99E7-F9FCB94F8D55}" sibTransId="{91603DC8-BD8A-40F2-9875-4C02A5B0234F}"/>
    <dgm:cxn modelId="{B9BB5654-A0C8-466F-BF18-30733C7B3796}" srcId="{8D542769-1800-4033-97DA-2EEC5EAB1192}" destId="{4142AE7D-02BA-4B25-BE59-9D7782283842}" srcOrd="2" destOrd="0" parTransId="{B37D8B83-27ED-4812-9339-9C8FA0F736A3}" sibTransId="{2F3129D8-B5F1-475B-8E2E-88AB6B47614C}"/>
    <dgm:cxn modelId="{3F8907C3-DF3A-4F63-8EAB-45BA0DB9263E}" type="presOf" srcId="{8D542769-1800-4033-97DA-2EEC5EAB1192}" destId="{EF6ECDD9-87AA-4298-AEE4-89377CA4DCE9}" srcOrd="0" destOrd="0" presId="urn:microsoft.com/office/officeart/2005/8/layout/vList3"/>
    <dgm:cxn modelId="{0CD7A5C5-2ACF-4226-A0BE-7EB33F1BDEE4}" type="presParOf" srcId="{EF6ECDD9-87AA-4298-AEE4-89377CA4DCE9}" destId="{457028CD-070B-41CD-BD38-3141CACA270D}" srcOrd="0" destOrd="0" presId="urn:microsoft.com/office/officeart/2005/8/layout/vList3"/>
    <dgm:cxn modelId="{DF60C468-2755-48E3-A152-C88B323C2846}" type="presParOf" srcId="{457028CD-070B-41CD-BD38-3141CACA270D}" destId="{E50D7DBA-B026-4E72-A1DE-A3CEEEE697FD}" srcOrd="0" destOrd="0" presId="urn:microsoft.com/office/officeart/2005/8/layout/vList3"/>
    <dgm:cxn modelId="{097E4E1C-C726-46E4-A5E8-1140025D3ECA}" type="presParOf" srcId="{457028CD-070B-41CD-BD38-3141CACA270D}" destId="{EF8469FA-D455-4389-A2B2-D35DBEF09ABA}" srcOrd="1" destOrd="0" presId="urn:microsoft.com/office/officeart/2005/8/layout/vList3"/>
    <dgm:cxn modelId="{C7E9735D-B347-45DF-9A3B-9CF6913DD2DC}" type="presOf" srcId="{9727CFCC-F62E-4056-B32C-BC13B7BC6AF7}" destId="{EF8469FA-D455-4389-A2B2-D35DBEF09ABA}" srcOrd="0" destOrd="0" presId="urn:microsoft.com/office/officeart/2005/8/layout/vList3"/>
    <dgm:cxn modelId="{76F05FB6-C709-4842-B399-5D1F30AE33FC}" type="presParOf" srcId="{EF6ECDD9-87AA-4298-AEE4-89377CA4DCE9}" destId="{0C994B16-134B-4F37-8EBB-C4AAFAC8FFE3}" srcOrd="1" destOrd="0" presId="urn:microsoft.com/office/officeart/2005/8/layout/vList3"/>
    <dgm:cxn modelId="{05A83FFE-3EF1-4747-9DEF-1D3D78810773}" type="presOf" srcId="{20930546-993D-4C04-B965-1411AC0545CE}" destId="{0C994B16-134B-4F37-8EBB-C4AAFAC8FFE3}" srcOrd="0" destOrd="0" presId="urn:microsoft.com/office/officeart/2005/8/layout/vList3"/>
    <dgm:cxn modelId="{F1D61D77-25F4-441F-BC0E-D84BFA70E33A}" type="presParOf" srcId="{EF6ECDD9-87AA-4298-AEE4-89377CA4DCE9}" destId="{D2482DB1-F1D8-4297-8B54-22D949562EB6}" srcOrd="2" destOrd="0" presId="urn:microsoft.com/office/officeart/2005/8/layout/vList3"/>
    <dgm:cxn modelId="{FA24759C-5634-4BE3-979B-F0469733E548}" type="presParOf" srcId="{D2482DB1-F1D8-4297-8B54-22D949562EB6}" destId="{550791CD-FD3C-49BB-A29D-B0C696BCBC4D}" srcOrd="0" destOrd="2" presId="urn:microsoft.com/office/officeart/2005/8/layout/vList3"/>
    <dgm:cxn modelId="{6B9C1856-01D0-40C9-A555-E9FAC5121ED7}" type="presParOf" srcId="{D2482DB1-F1D8-4297-8B54-22D949562EB6}" destId="{6AC8016E-5BF5-4BEC-AB14-B7183D4F8BE6}" srcOrd="1" destOrd="2" presId="urn:microsoft.com/office/officeart/2005/8/layout/vList3"/>
    <dgm:cxn modelId="{DFFA792E-2C3B-4C35-86BF-891681C50AA4}" type="presOf" srcId="{A1507C35-39FA-41F6-AC98-8DB0DACCE9E4}" destId="{6AC8016E-5BF5-4BEC-AB14-B7183D4F8BE6}" srcOrd="0" destOrd="0" presId="urn:microsoft.com/office/officeart/2005/8/layout/vList3"/>
    <dgm:cxn modelId="{FCC554C7-456A-402C-A01E-3EB23EFA20CD}" type="presParOf" srcId="{EF6ECDD9-87AA-4298-AEE4-89377CA4DCE9}" destId="{C88BC4ED-16CB-4249-B458-3A117E370680}" srcOrd="3" destOrd="0" presId="urn:microsoft.com/office/officeart/2005/8/layout/vList3"/>
    <dgm:cxn modelId="{A40D601D-FCDE-4443-9879-DD6A0E5D03ED}" type="presOf" srcId="{91603DC8-BD8A-40F2-9875-4C02A5B0234F}" destId="{C88BC4ED-16CB-4249-B458-3A117E370680}" srcOrd="0" destOrd="0" presId="urn:microsoft.com/office/officeart/2005/8/layout/vList3"/>
    <dgm:cxn modelId="{D010475A-50BA-468F-A4A4-8E239540DE19}" type="presParOf" srcId="{EF6ECDD9-87AA-4298-AEE4-89377CA4DCE9}" destId="{ADEBD2F9-52D0-405E-AF4C-2B0BCDD40E3F}" srcOrd="4" destOrd="0" presId="urn:microsoft.com/office/officeart/2005/8/layout/vList3"/>
    <dgm:cxn modelId="{9A9E371E-40CC-4D87-8D0C-27B7E65009F8}" type="presParOf" srcId="{ADEBD2F9-52D0-405E-AF4C-2B0BCDD40E3F}" destId="{5DB9834F-DCA6-407B-B1D1-04F35C135062}" srcOrd="0" destOrd="4" presId="urn:microsoft.com/office/officeart/2005/8/layout/vList3"/>
    <dgm:cxn modelId="{EF90B479-D9A4-4490-8023-6E78C3CCF8FB}" type="presParOf" srcId="{ADEBD2F9-52D0-405E-AF4C-2B0BCDD40E3F}" destId="{A4D83D92-5814-4793-A406-A6ABA84EE655}" srcOrd="1" destOrd="4" presId="urn:microsoft.com/office/officeart/2005/8/layout/vList3"/>
    <dgm:cxn modelId="{72747C30-477C-4547-B26C-B0F07E4E0B8D}" type="presOf" srcId="{4142AE7D-02BA-4B25-BE59-9D7782283842}" destId="{A4D83D92-5814-4793-A406-A6ABA84EE655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9820F4-023F-45DB-AFE8-559E763944E2}">
      <dsp:nvSpPr>
        <dsp:cNvPr id="0" name=""/>
        <dsp:cNvSpPr/>
      </dsp:nvSpPr>
      <dsp:spPr>
        <a:xfrm rot="10800000">
          <a:off x="1007790" y="1198"/>
          <a:ext cx="9694638" cy="1252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33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Распределить обязанности между специалистами  по сбору дополнительной информации, проведению углубленного психодиагностического исследования и подготовки необходимых документов для постановки обучающихся на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внутришкольный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учет (по необходимости).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007790" y="1198"/>
        <a:ext cx="9694638" cy="1252566"/>
      </dsp:txXfrm>
    </dsp:sp>
    <dsp:sp modelId="{DEDB4725-7A16-493F-AD7C-37E0AC6643F3}">
      <dsp:nvSpPr>
        <dsp:cNvPr id="0" name=""/>
        <dsp:cNvSpPr/>
      </dsp:nvSpPr>
      <dsp:spPr>
        <a:xfrm>
          <a:off x="442913" y="93059"/>
          <a:ext cx="1068843" cy="106884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7ECB5-BC61-47D2-AC50-49F100F787A3}">
      <dsp:nvSpPr>
        <dsp:cNvPr id="0" name=""/>
        <dsp:cNvSpPr/>
      </dsp:nvSpPr>
      <dsp:spPr>
        <a:xfrm rot="10800000">
          <a:off x="1003896" y="1572822"/>
          <a:ext cx="9702426" cy="10688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330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Решение консилиума запротоколировать и издать приказ об организации сопровождения обучающихся групп риск.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003896" y="1572822"/>
        <a:ext cx="9702426" cy="1068843"/>
      </dsp:txXfrm>
    </dsp:sp>
    <dsp:sp modelId="{77C34377-DFFD-444E-BB5E-F50D8D6EB2FD}">
      <dsp:nvSpPr>
        <dsp:cNvPr id="0" name=""/>
        <dsp:cNvSpPr/>
      </dsp:nvSpPr>
      <dsp:spPr>
        <a:xfrm>
          <a:off x="457171" y="1601350"/>
          <a:ext cx="1068843" cy="106884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B3F98-CE15-4CBB-8194-BDFDE33D92BE}">
      <dsp:nvSpPr>
        <dsp:cNvPr id="0" name=""/>
        <dsp:cNvSpPr/>
      </dsp:nvSpPr>
      <dsp:spPr>
        <a:xfrm rot="10800000">
          <a:off x="963558" y="2960724"/>
          <a:ext cx="9783102" cy="10688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330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Пригласить родителей/законных представителей на первичную консультацию.</a:t>
          </a:r>
          <a:endParaRPr lang="ru-RU" sz="2200" kern="1200" dirty="0"/>
        </a:p>
      </dsp:txBody>
      <dsp:txXfrm rot="10800000">
        <a:off x="963558" y="2960724"/>
        <a:ext cx="9783102" cy="1068843"/>
      </dsp:txXfrm>
    </dsp:sp>
    <dsp:sp modelId="{13DE99E3-5D80-4D48-96E2-7E82D41516F0}">
      <dsp:nvSpPr>
        <dsp:cNvPr id="0" name=""/>
        <dsp:cNvSpPr/>
      </dsp:nvSpPr>
      <dsp:spPr>
        <a:xfrm>
          <a:off x="471440" y="2932196"/>
          <a:ext cx="1068843" cy="106884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2D22E1-270E-4FC5-8226-1206A3D93627}">
      <dsp:nvSpPr>
        <dsp:cNvPr id="0" name=""/>
        <dsp:cNvSpPr/>
      </dsp:nvSpPr>
      <dsp:spPr>
        <a:xfrm rot="10800000">
          <a:off x="934083" y="4348625"/>
          <a:ext cx="9842052" cy="10688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33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Подписать договор с родителями/законными представителями о согласии/отказе психолого-педагогического сопровождения обучающегося (для детей младше 15 лет, обучающие 15 лет и старше могут самостоятельно принять решение).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934083" y="4348625"/>
        <a:ext cx="9842052" cy="1068843"/>
      </dsp:txXfrm>
    </dsp:sp>
    <dsp:sp modelId="{536A3071-8507-4A9B-944D-F09DD52E4D34}">
      <dsp:nvSpPr>
        <dsp:cNvPr id="0" name=""/>
        <dsp:cNvSpPr/>
      </dsp:nvSpPr>
      <dsp:spPr>
        <a:xfrm>
          <a:off x="499957" y="4349823"/>
          <a:ext cx="1068843" cy="106884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8469FA-D455-4389-A2B2-D35DBEF09ABA}">
      <dsp:nvSpPr>
        <dsp:cNvPr id="0" name=""/>
        <dsp:cNvSpPr/>
      </dsp:nvSpPr>
      <dsp:spPr>
        <a:xfrm rot="10800000">
          <a:off x="1658433" y="1545"/>
          <a:ext cx="8693192" cy="15055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917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Составляется единый индивидуальный план психолого-педагогического сопровождения обучающегося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658433" y="1545"/>
        <a:ext cx="8693192" cy="1505575"/>
      </dsp:txXfrm>
    </dsp:sp>
    <dsp:sp modelId="{E50D7DBA-B026-4E72-A1DE-A3CEEEE697FD}">
      <dsp:nvSpPr>
        <dsp:cNvPr id="0" name=""/>
        <dsp:cNvSpPr/>
      </dsp:nvSpPr>
      <dsp:spPr>
        <a:xfrm>
          <a:off x="1048882" y="14749"/>
          <a:ext cx="1505575" cy="15055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8016E-5BF5-4BEC-AB14-B7183D4F8BE6}">
      <dsp:nvSpPr>
        <dsp:cNvPr id="0" name=""/>
        <dsp:cNvSpPr/>
      </dsp:nvSpPr>
      <dsp:spPr>
        <a:xfrm rot="10800000">
          <a:off x="1427734" y="1956545"/>
          <a:ext cx="9000790" cy="15055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917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При необходимости  в план реализации подключаются специалисты из других ведомств и учреждений 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427734" y="1956545"/>
        <a:ext cx="9000790" cy="1505575"/>
      </dsp:txXfrm>
    </dsp:sp>
    <dsp:sp modelId="{550791CD-FD3C-49BB-A29D-B0C696BCBC4D}">
      <dsp:nvSpPr>
        <dsp:cNvPr id="0" name=""/>
        <dsp:cNvSpPr/>
      </dsp:nvSpPr>
      <dsp:spPr>
        <a:xfrm>
          <a:off x="1030971" y="1956545"/>
          <a:ext cx="1505575" cy="15055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83D92-5814-4793-A406-A6ABA84EE655}">
      <dsp:nvSpPr>
        <dsp:cNvPr id="0" name=""/>
        <dsp:cNvSpPr/>
      </dsp:nvSpPr>
      <dsp:spPr>
        <a:xfrm rot="10800000">
          <a:off x="1702704" y="3911546"/>
          <a:ext cx="8634164" cy="150557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917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Решение консилиума протоколируется, план (планы) индивидуального психолого-педагогического сопровождения обучающегося (обучающихся) утверждаются приказом.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702704" y="3911546"/>
        <a:ext cx="8634164" cy="1505575"/>
      </dsp:txXfrm>
    </dsp:sp>
    <dsp:sp modelId="{5DB9834F-DCA6-407B-B1D1-04F35C135062}">
      <dsp:nvSpPr>
        <dsp:cNvPr id="0" name=""/>
        <dsp:cNvSpPr/>
      </dsp:nvSpPr>
      <dsp:spPr>
        <a:xfrm>
          <a:off x="1063639" y="3913091"/>
          <a:ext cx="1505575" cy="15055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42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42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85ADB-1465-4FCF-8D1B-E067E37D3CE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0278182"/>
            <a:ext cx="2971800" cy="5429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10278182"/>
            <a:ext cx="2971800" cy="5429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9B2AF-2D09-4280-84D1-4F6D53786F2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7FB9A-CD67-48E9-8502-775D9B611A96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956F2-B3FC-4513-ABD8-A646A245770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45956F2-B3FC-4513-ABD8-A646A2457701}" type="slidenum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r>
              <a:rPr lang="ru-RU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45956F2-B3FC-4513-ABD8-A646A2457701}" type="slidenum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r>
              <a:rPr lang="ru-RU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45956F2-B3FC-4513-ABD8-A646A2457701}" type="slidenum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r>
              <a:rPr lang="ru-RU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45956F2-B3FC-4513-ABD8-A646A2457701}" type="slidenum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r>
              <a:rPr lang="ru-RU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45956F2-B3FC-4513-ABD8-A646A2457701}" type="slidenum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r>
              <a:rPr lang="ru-RU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45956F2-B3FC-4513-ABD8-A646A2457701}" type="slidenum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r>
              <a:rPr lang="ru-RU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45956F2-B3FC-4513-ABD8-A646A2457701}" type="slidenum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r>
              <a:rPr lang="ru-RU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45956F2-B3FC-4513-ABD8-A646A2457701}" type="slidenum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r>
              <a:rPr lang="ru-RU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45956F2-B3FC-4513-ABD8-A646A2457701}" type="slidenum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r>
              <a:rPr lang="ru-RU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345956F2-B3FC-4513-ABD8-A646A2457701}" type="slidenum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p>
            <a:r>
              <a:rPr lang="ru-RU"/>
              <a:t>1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F7C2-23A8-4EDE-9940-4818B6D4447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7A52-BC92-48CC-8514-23B0F88912CC}" type="slidenum">
              <a:rPr lang="ru-RU" smtClean="0"/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F7C2-23A8-4EDE-9940-4818B6D4447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7A52-BC92-48CC-8514-23B0F88912CC}" type="slidenum">
              <a:rPr lang="ru-RU" smtClean="0"/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F7C2-23A8-4EDE-9940-4818B6D4447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7A52-BC92-48CC-8514-23B0F88912CC}" type="slidenum">
              <a:rPr lang="ru-RU" smtClean="0"/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70"/>
            <a:ext cx="9144000" cy="23876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0"/>
          </a:xfrm>
        </p:spPr>
        <p:txBody>
          <a:bodyPr/>
          <a:lstStyle>
            <a:lvl1pPr marL="0" indent="0" algn="ctr">
              <a:buNone/>
              <a:defRPr sz="2300"/>
            </a:lvl1pPr>
            <a:lvl2pPr marL="457200" indent="0" algn="ctr">
              <a:buNone/>
              <a:defRPr sz="2100"/>
            </a:lvl2pPr>
            <a:lvl3pPr marL="914400" indent="0" algn="ctr">
              <a:buNone/>
              <a:defRPr sz="19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8" b="46791"/>
          <a:stretch>
            <a:fillRect/>
          </a:stretch>
        </p:blipFill>
        <p:spPr>
          <a:xfrm>
            <a:off x="0" y="4695831"/>
            <a:ext cx="12192000" cy="2162175"/>
          </a:xfrm>
          <a:prstGeom prst="rect">
            <a:avLst/>
          </a:prstGeom>
        </p:spPr>
      </p:pic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4846320"/>
            <a:ext cx="12192000" cy="20116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8" b="46791"/>
          <a:stretch>
            <a:fillRect/>
          </a:stretch>
        </p:blipFill>
        <p:spPr>
          <a:xfrm>
            <a:off x="0" y="4695832"/>
            <a:ext cx="12192000" cy="2162175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F7C2-23A8-4EDE-9940-4818B6D4447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7A52-BC92-48CC-8514-23B0F88912CC}" type="slidenum">
              <a:rPr lang="ru-RU" smtClean="0"/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F7C2-23A8-4EDE-9940-4818B6D4447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7A52-BC92-48CC-8514-23B0F88912CC}" type="slidenum">
              <a:rPr lang="ru-RU" smtClean="0"/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F7C2-23A8-4EDE-9940-4818B6D4447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7A52-BC92-48CC-8514-23B0F88912CC}" type="slidenum">
              <a:rPr lang="ru-RU" smtClean="0"/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F7C2-23A8-4EDE-9940-4818B6D4447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7A52-BC92-48CC-8514-23B0F88912CC}" type="slidenum">
              <a:rPr lang="ru-RU" smtClean="0"/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F7C2-23A8-4EDE-9940-4818B6D4447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7A52-BC92-48CC-8514-23B0F88912CC}" type="slidenum">
              <a:rPr lang="ru-RU" smtClean="0"/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F7C2-23A8-4EDE-9940-4818B6D4447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7A52-BC92-48CC-8514-23B0F88912CC}" type="slidenum">
              <a:rPr lang="ru-RU" smtClean="0"/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F7C2-23A8-4EDE-9940-4818B6D4447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7A52-BC92-48CC-8514-23B0F88912CC}" type="slidenum">
              <a:rPr lang="ru-RU" smtClean="0"/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F7C2-23A8-4EDE-9940-4818B6D4447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7A52-BC92-48CC-8514-23B0F88912CC}" type="slidenum">
              <a:rPr lang="ru-RU" smtClean="0"/>
            </a:fld>
            <a:endParaRPr lang="ru-RU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EF7C2-23A8-4EDE-9940-4818B6D4447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B7A52-BC92-48CC-8514-23B0F88912C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506988"/>
            <a:ext cx="11699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8183" y="506776"/>
            <a:ext cx="80356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мэрии города Новосибирска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профессионального образования города Новосибирска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«Городской центр образования и здоровья «Магистр»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550" y="2339975"/>
            <a:ext cx="1155509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Деятельность психолого-педагогического консилиума </a:t>
            </a: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 базе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</a:t>
            </a: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6006465" y="4172585"/>
            <a:ext cx="5818505" cy="1243965"/>
          </a:xfrm>
        </p:spPr>
        <p:txBody>
          <a:bodyPr>
            <a:normAutofit lnSpcReduction="2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Илларионов Сергей Викторович</a:t>
            </a:r>
            <a:endPara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отдела практической психологии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МКУ ДПО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ГЦОиЗ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«Магистр»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ÐÐ°ÑÑÐ¸Ð½ÐºÐ¸ Ð¿Ð¾ Ð·Ð°Ð¿ÑÐ¾ÑÑ Ð³ÐµÑÐ± Ð½Ð¾Ð²Ð¾ÑÐ¸Ð±Ð¸ÑÑÐºÐ° 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65" y="357398"/>
            <a:ext cx="1427666" cy="1399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784" y="301979"/>
            <a:ext cx="1551962" cy="1551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>
          <a:xfrm>
            <a:off x="1524000" y="685800"/>
            <a:ext cx="9144000" cy="37755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НАШИ КОНТАКТЫ:</a:t>
            </a:r>
            <a:b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2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АДРЕС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г. Новосибирск, ул. Д. </a:t>
            </a:r>
            <a:r>
              <a:rPr kumimoji="0" lang="ru-RU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Шамшурина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д.6,</a:t>
            </a: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2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ТЕЛЕФОН: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304-71-24,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349-59-63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</a:t>
            </a: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2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ЭЛЕКТРОННАЯ ПОЧТА:</a:t>
            </a:r>
            <a:r>
              <a:rPr kumimoji="0" lang="ru-RU" sz="32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magistr@magistr54.ru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</a:t>
            </a: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2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САЙТ: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magistr54.ru</a:t>
            </a:r>
            <a:b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1615" y="915005"/>
            <a:ext cx="7869382" cy="46259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265430" algn="just">
              <a:lnSpc>
                <a:spcPct val="114000"/>
              </a:lnSpc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Психолого-педагогический консилиум (далее 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является одной из форм взаимодействия руководящих и педагогических работников организации, осуществляющей образовательную деятельность (далее - Организации), с целью создания оптимальных условий обучения, развития, социализации и адаптации обучающихся посредством психолого-педагогического сопровождения.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5430" algn="just">
              <a:lnSpc>
                <a:spcPct val="114000"/>
              </a:lnSpc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5430" algn="just">
              <a:lnSpc>
                <a:spcPct val="114000"/>
              </a:lnSpc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документ, регламентирующий деятельность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РАСПОРЯЖЕНИЕ МИНИСТЕРСТВА ПРОСВЕЩЕНИЯ РОССИЙСКОЙ ФЕДЕРАЦИИ ОТ 9 СЕНТЯБРЯ 2019 Г. № Р-93 «ОБ УТВЕРЖДЕНИИ ПРИМЕРНОГО ПОЛОЖЕНИЯ О ПСИХОЛОГО-ПЕДАГОГИЧЕСКОМ КОНСИЛИУМЕ ОБРАЗОВАТЕЛЬНОЙ ОРГАНИЗАЦИИ».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6582" y="307309"/>
            <a:ext cx="1077883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endParaRPr lang="ru-RU" sz="2400" dirty="0"/>
          </a:p>
        </p:txBody>
      </p:sp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1" cstate="print"/>
          <a:srcRect l="36238" t="11111" r="35542" b="15955"/>
          <a:stretch>
            <a:fillRect/>
          </a:stretch>
        </p:blipFill>
        <p:spPr bwMode="auto">
          <a:xfrm>
            <a:off x="8408025" y="964231"/>
            <a:ext cx="3447891" cy="500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8316" y="296460"/>
            <a:ext cx="11115368" cy="588443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консилиумы подразделяются на:</a:t>
            </a:r>
            <a:endParaRPr lang="ru-RU" sz="2800" b="1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61255" y="947738"/>
          <a:ext cx="986949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4745"/>
                <a:gridCol w="4934745"/>
              </a:tblGrid>
              <a:tr h="2907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ВНЕПЛАНОВЫЕ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33172">
                <a:tc>
                  <a:txBody>
                    <a:bodyPr/>
                    <a:lstStyle/>
                    <a:p>
                      <a:pPr lvl="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Анализ процесса выявления детей группы повышенного внимания, ее количественный и качественный состав (обучающиеся классов коррекционно-развивающего обучения, дети с признаками школьной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дезадаптации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неуспевающие и слабоуспевающие дети);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путей психолого-педагогического сопровождения обучающихся с трудностями адаптации в данных образовательных условиях;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Принятие согласованного решения по определению специального (коррекционного) образовательного маршрута ребенка;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Изучение динамики развития ребенка в процессе реализации индивидуализированной коррекционно-развивающей программы, внесение необходимых изменений в эту программу.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Собираются по запросам специалистов (в первую очередь, учителей), непосредственно работающих с ребенком.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Поводом для проведения внепланового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ППк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является выявление или возникновение новых обстоятельств, отрицательно влияющих на развитие и обучение ребенка в данных образовательных условиях.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>
          <a:xfrm>
            <a:off x="484239" y="309717"/>
            <a:ext cx="11164529" cy="5604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Первое заседание психолого-педагогического консилиума ОО.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12090" y="949960"/>
          <a:ext cx="11710035" cy="5514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Текстовое поле 1"/>
          <p:cNvSpPr txBox="1"/>
          <p:nvPr/>
        </p:nvSpPr>
        <p:spPr>
          <a:xfrm>
            <a:off x="1216660" y="1351915"/>
            <a:ext cx="3867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ru-RU" altLang="en-US">
                <a:sym typeface="Wingdings 2" panose="05020102010507070707" charset="0"/>
              </a:rPr>
              <a:t></a:t>
            </a:r>
            <a:endParaRPr lang="ru-RU" altLang="en-US">
              <a:sym typeface="Wingdings 2" panose="05020102010507070707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216660" y="2858770"/>
            <a:ext cx="3867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ru-RU" altLang="en-US">
                <a:sym typeface="Wingdings 2" panose="05020102010507070707" charset="0"/>
              </a:rPr>
              <a:t></a:t>
            </a:r>
            <a:endParaRPr lang="ru-RU" altLang="en-US">
              <a:sym typeface="Wingdings 2" panose="05020102010507070707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216660" y="4217670"/>
            <a:ext cx="3867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ru-RU" altLang="en-US">
                <a:sym typeface="Wingdings 2" panose="05020102010507070707" charset="0"/>
              </a:rPr>
              <a:t></a:t>
            </a:r>
            <a:endParaRPr lang="ru-RU" altLang="en-US">
              <a:sym typeface="Wingdings 2" panose="05020102010507070707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1216660" y="5728335"/>
            <a:ext cx="3867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ru-RU" altLang="en-US">
                <a:sym typeface="Wingdings 2" panose="05020102010507070707" charset="0"/>
              </a:rPr>
              <a:t></a:t>
            </a:r>
            <a:endParaRPr lang="ru-RU" altLang="en-US">
              <a:sym typeface="Wingdings 2" panose="050201020105070707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2116" y="1243794"/>
            <a:ext cx="11267768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330" algn="just">
              <a:lnSpc>
                <a:spcPct val="150000"/>
              </a:lnSpc>
            </a:pP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отказе родителей (обязательно в письменной форме) необходимо предоставить им альтернативные пути получения ППМС помощи вне рамок ОО, с обязательным письменным уведомлением ОО, что ребенок посещает занятия (специалиста).  Если родители/законные представители не приняли меры, а ситуация представляет опасность  для жизни и здоровья обучающегося, то необходимо в рамках межведомственного взаимодействия подключить  к решению проблемы здравоохранение, правоохранительные органы, органы опеки и попечительства. При этом все мероприятия (за исключением психодиагностики и посещение занятий психолога) с обучающимся проводятся ОБЯЗАТЕЛЬНО.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462301" y="535880"/>
            <a:ext cx="11164529" cy="5604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ВАЖНО!!!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>
          <a:xfrm>
            <a:off x="513736" y="457201"/>
            <a:ext cx="11164529" cy="5604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Действия специалистов после первого заседание </a:t>
            </a: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ППк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ОО.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361336" y="1159884"/>
            <a:ext cx="11469329" cy="39039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Специалисты (педагог-психолог, социальный педагог, классный руководитель) собирают дополнительную информацию (выявление факторов риска, выявление психологических проблем, определение степени риска, выявление ресурсных возможностей и факторов защиты). Все результаты протоколируются (протоколы бесед, протоколы обследования, карты, продукты творчества и т.д.). По итогам работы составляются краткие аналитические справки и определяются направления дальнейшей работы с обучающимся.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>
          <a:xfrm>
            <a:off x="401894" y="309717"/>
            <a:ext cx="11388213" cy="5604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1" i="1" noProof="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Второе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заседание психолого-педагогического консилиума ОО.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49450" y="1090997"/>
          <a:ext cx="117102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Текстовое поле 1"/>
          <p:cNvSpPr txBox="1"/>
          <p:nvPr/>
        </p:nvSpPr>
        <p:spPr>
          <a:xfrm>
            <a:off x="1997710" y="1717040"/>
            <a:ext cx="3867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ru-RU" altLang="en-US">
                <a:sym typeface="Wingdings 2" panose="05020102010507070707" charset="0"/>
              </a:rPr>
              <a:t></a:t>
            </a:r>
            <a:endParaRPr lang="ru-RU" altLang="en-US">
              <a:sym typeface="Wingdings 2" panose="05020102010507070707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078990" y="3616325"/>
            <a:ext cx="3867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ru-RU" altLang="en-US">
                <a:sym typeface="Wingdings 2" panose="05020102010507070707" charset="0"/>
              </a:rPr>
              <a:t></a:t>
            </a:r>
            <a:endParaRPr lang="ru-RU" altLang="en-US">
              <a:sym typeface="Wingdings 2" panose="05020102010507070707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997710" y="5551170"/>
            <a:ext cx="3867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ru-RU" altLang="en-US">
                <a:sym typeface="Wingdings 2" panose="05020102010507070707" charset="0"/>
              </a:rPr>
              <a:t></a:t>
            </a:r>
            <a:endParaRPr lang="ru-RU" altLang="en-US">
              <a:sym typeface="Wingdings 2" panose="050201020105070707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>
          <a:xfrm>
            <a:off x="513736" y="309717"/>
            <a:ext cx="11164529" cy="5604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Действия специалистов после второго заседание </a:t>
            </a: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ППк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ОО.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Объект 6"/>
          <p:cNvSpPr txBox="1"/>
          <p:nvPr/>
        </p:nvSpPr>
        <p:spPr>
          <a:xfrm>
            <a:off x="420303" y="944359"/>
            <a:ext cx="11351394" cy="52647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1" indent="4572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Родителей/законных представителей приглашают на консультацию и знакомят с решением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ППк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приказами, согласовывают план индивидуального сопровождения обучающегося.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1" indent="4572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Специалисты разрабатывают программы (развивающие, коррекционные, профилактические просветительские) по работе с  обучающимися группы повышенного внимания </a:t>
            </a: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др. участниками образовательного процесса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(педагоги, родители, классн. коллективы), прог-мы утверждаются приказом руководителя образовательной организации. 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1" indent="4572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Обеспечивается и, при необходимости, проводится корректировка программ и индивидуальных планов психолого-педагогического сопровождения обучающихся групп повышенного внимания. При необходимости привлекаются специалисты других ведомств.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1" indent="4572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итогам реализации программ готовятся аналитические справки (социальный педагог, классный руководитель, педагог-психолог).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1" indent="4572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заседании консилиума отслеживается динамика развития обучающегося и результаты работы с ним. 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1" indent="4572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Коллективно принимается решение о необходимости дальнейшего сопровождения или снятии ребенка с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внутришкольного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учета.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1" cstate="print"/>
          <a:srcRect l="7215" t="4558" r="7478" b="5638"/>
          <a:stretch>
            <a:fillRect/>
          </a:stretch>
        </p:blipFill>
        <p:spPr bwMode="auto">
          <a:xfrm>
            <a:off x="3083950" y="1662343"/>
            <a:ext cx="6024101" cy="394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/>
          <p:nvPr/>
        </p:nvSpPr>
        <p:spPr>
          <a:xfrm>
            <a:off x="299884" y="280219"/>
            <a:ext cx="11592233" cy="1371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1" i="1" noProof="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МКУ ДПО «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Городской центр образования и здоровья «Магистр»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сайт: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</a:t>
            </a:r>
            <a:r>
              <a:rPr kumimoji="0" lang="en-US" sz="280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agistr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54.ru</a:t>
            </a:r>
            <a:endParaRPr kumimoji="0" lang="ru-RU" sz="280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4620</Words>
  <Application>WPS Presentation</Application>
  <PresentationFormat>Произвольный</PresentationFormat>
  <Paragraphs>77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Wingdings 2</vt:lpstr>
      <vt:lpstr>Тема Office</vt:lpstr>
      <vt:lpstr>PowerPoint 演示文稿</vt:lpstr>
      <vt:lpstr>PowerPoint 演示文稿</vt:lpstr>
      <vt:lpstr>Психолого-педагогические консилиумы подразделяются на: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Ivanov Ivan</dc:creator>
  <cp:lastModifiedBy>illar</cp:lastModifiedBy>
  <cp:revision>150</cp:revision>
  <cp:lastPrinted>2020-03-16T04:19:00Z</cp:lastPrinted>
  <dcterms:created xsi:type="dcterms:W3CDTF">2019-09-18T03:35:00Z</dcterms:created>
  <dcterms:modified xsi:type="dcterms:W3CDTF">2021-01-27T03:35:50Z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1049-11.2.0.9967</vt:lpwstr>
  </property>
</Properties>
</file>