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88" r:id="rId2"/>
    <p:sldId id="297" r:id="rId3"/>
    <p:sldId id="389" r:id="rId4"/>
    <p:sldId id="295" r:id="rId5"/>
    <p:sldId id="257" r:id="rId6"/>
    <p:sldId id="296" r:id="rId7"/>
    <p:sldId id="259" r:id="rId8"/>
    <p:sldId id="261" r:id="rId9"/>
    <p:sldId id="272" r:id="rId10"/>
    <p:sldId id="274" r:id="rId11"/>
    <p:sldId id="390" r:id="rId12"/>
    <p:sldId id="275" r:id="rId13"/>
    <p:sldId id="279" r:id="rId14"/>
    <p:sldId id="277" r:id="rId15"/>
    <p:sldId id="286" r:id="rId16"/>
    <p:sldId id="287" r:id="rId17"/>
    <p:sldId id="291" r:id="rId18"/>
    <p:sldId id="292" r:id="rId19"/>
    <p:sldId id="294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tests.org/cattell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9D8F7317-D314-49CE-B3FC-4227C68F4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9750"/>
            <a:ext cx="9144000" cy="1919288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Новосибирска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города Новосибирска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«Городской центр образования и здоровья «Магистр»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D40DB-A8FE-47DE-864E-EE91DD5A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838" y="1847850"/>
            <a:ext cx="9144000" cy="1655763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  <a:t>«Индивидуальная</a:t>
            </a:r>
            <a:b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</a:br>
            <a: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  <a:t>психолого-педагогическая</a:t>
            </a:r>
            <a:b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</a:br>
            <a: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  <a:t>диагностика обучающихся, </a:t>
            </a:r>
            <a:b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</a:br>
            <a:r>
              <a:rPr lang="ru-RU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yandex-sans"/>
              </a:rPr>
              <a:t>испытывающих дефицит ресурсного состояния»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ÐÐ°ÑÑÐ¸Ð½ÐºÐ¸ Ð¿Ð¾ Ð·Ð°Ð¿ÑÐ¾ÑÑ Ð³ÐµÑÐ± Ð½Ð¾Ð²Ð¾ÑÐ¸Ð±Ð¸ÑÑÐºÐ° png">
            <a:extLst>
              <a:ext uri="{FF2B5EF4-FFF2-40B4-BE49-F238E27FC236}">
                <a16:creationId xmlns:a16="http://schemas.microsoft.com/office/drawing/2014/main" xmlns="" id="{462A7CF3-2680-4666-AE89-81EB6360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25425"/>
            <a:ext cx="1427162" cy="139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654711-1DFD-4FE6-B446-99C5AEB33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413" y="254000"/>
            <a:ext cx="1552575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Прямоугольник 5">
            <a:extLst>
              <a:ext uri="{FF2B5EF4-FFF2-40B4-BE49-F238E27FC236}">
                <a16:creationId xmlns:a16="http://schemas.microsoft.com/office/drawing/2014/main" xmlns="" id="{35C0838B-EB31-4585-A1BA-4428C73E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60" y="4986294"/>
            <a:ext cx="4946650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ru-RU" sz="1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Сабенина</a:t>
            </a: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Викторовна, </a:t>
            </a:r>
            <a:b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отдела практической психологии МКУ ДПО «</a:t>
            </a:r>
            <a:r>
              <a:rPr lang="ru-RU" sz="1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«Магистр»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CC80BF-1734-422F-AB25-879DF42A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56" y="757090"/>
            <a:ext cx="8828172" cy="57500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Диагностика личностной сферы</a:t>
            </a:r>
            <a:r>
              <a:rPr lang="ru-RU" sz="3000" dirty="0"/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личности в целом </a:t>
            </a:r>
            <a:r>
              <a:rPr lang="ru-RU" sz="2100" b="1" u="sng" dirty="0">
                <a:solidFill>
                  <a:schemeClr val="accent2">
                    <a:lumMod val="50000"/>
                  </a:schemeClr>
                </a:solidFill>
              </a:rPr>
              <a:t>многофакторными опросниками: </a:t>
            </a:r>
          </a:p>
          <a:p>
            <a:pPr marL="0" indent="0" algn="l">
              <a:buNone/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Г.Айзенка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PEN)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с 13 лет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Р.Б.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Кеттелла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16PF (форма С) для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</a:rPr>
              <a:t>детей (8-12 лет) и подростков (12-16 лет)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опросник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А.Личко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(ПДО)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 14 лет; опросник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К.Леонгарда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Г.Шмишека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с 14 лет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 algn="l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Проективные методики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 «Несуществующее животное», «Дом-дерево-человек», «Автопортрет», «Я в прошлом, Я в настоящем, Я в будущем»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</a:rPr>
              <a:t>«Дождь в сказочной стране» серия рисунков;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Тест креативности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Вильемса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(от 5 до 17 лет).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самооценки и уровня притязаний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 методика «Лесенка» (с 7 до 10 лет); Незаконченные предложения (с 7 лет);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Т.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Дембо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- С. Рубинштейн (с 12 лет),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оценка уровня притязаний Ф.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Хоппе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(от 14 до 17 лет), шкала оценки потребности в достижениях, методика СПРУ (М. В. Секач) и др.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диагностики эмоциональной сферы: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серия рисунков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«Дождь в сказочной стране»;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методика «Эмоциональные лица»;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школьная тревожность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Филлипса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опросник САН; методика ТАТ;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Ч.Д.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Спилбергера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Ю.Л. Ханина; опросник А. Басса - А.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Дарки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А.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Ассингера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Hand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test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диагностика чувства юмора при помощи нелепых изображений, юмористических фраз и др.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3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E1141-48D4-4902-A6E8-6D2A5229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943" y="959110"/>
            <a:ext cx="8596668" cy="5250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кризисных состояний: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Склонность к девиантному поведению (СДП);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Экспресс-диагностика суицидального риска ОСР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А.Г.Шмелев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(модификация Т.Н. Разуваевой);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Противосуицидальная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мотивация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Ю.Р. Вагин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шкала детской депрессии Ковач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; методика «Карта риска суицида» (модификация для подростков Шнайдер Л. Б.); Опросник для подростков (от 11 лет и старше) (переработанный опросник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Columbia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DISC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Depression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Scale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);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Методика на выявление и предупреждение самоубийств Костюкевич, А.А.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Биркин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, А.А. Кучер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; Методика диагностики склонности к отклоняющемуся поведению (СОП) А.Н. Орел; М.В. Горская склонность подростка к суицидальному поведению (СПСП). </a:t>
            </a:r>
          </a:p>
        </p:txBody>
      </p:sp>
    </p:spTree>
    <p:extLst>
      <p:ext uri="{BB962C8B-B14F-4D97-AF65-F5344CB8AC3E}">
        <p14:creationId xmlns:p14="http://schemas.microsoft.com/office/powerpoint/2010/main" val="244949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461BC3-B782-42E8-B5F1-0C87A184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96" y="1150496"/>
            <a:ext cx="897702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самосознания и направленности личности: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методика «Кто я?»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или «20 высказываний»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М.Куна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Т.Макпартлэнда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ценностные ориентации М.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Рокича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оценки уровня морального сознания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Л.Колберг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шкала оценки потребности в достижении; шкала оценки мотивации одобрения; методика диагностики степени удовлетворённости основных потребностей; методика диагностики личности на мотивацию к успеху Т.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Элерса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диагностики личности на мотивацию к избеганию неудач Т.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Элерса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О.Ф. Потёмкиной социально-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психологическихие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установки и др.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осознания себя как представителя пола: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«Рисунок человека»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 последующим рисунком человека противоположного пола (беседа); опросник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С.Бэм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проективные методики «Автопортрет»; «Несуществующее животное»;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самоописательные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методики и др.</a:t>
            </a:r>
          </a:p>
          <a:p>
            <a:pPr marL="0" indent="0" algn="l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AB6B1-769B-410E-B007-8CADFFCB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85" y="937845"/>
            <a:ext cx="8596668" cy="563307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воли, поведения: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Самооценка волевых качеств Н. Е.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Стамбулова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Способы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совладающего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поведения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Лазаруса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корректурные пробы; различные лабиринты, таблица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Шультэ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карта наблюдения педагога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Стотта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и др. </a:t>
            </a:r>
            <a:r>
              <a:rPr lang="ru-RU" sz="2200" dirty="0"/>
              <a:t>	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профессиональной ориентации: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методика Д.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Голланда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по определению типа личности; опросник Е.А. Климова «Я предпочту»; профориентационная анкета; методика «Карта интересов»; методика «Матрица выбора профессии»; диагностический опросник методика оценки коммуникативных и организаторских способностей В.В. Синявского и Б.А. Федоришина и др. 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</a:rPr>
              <a:t>Сейчас есть современные автоматизированные комплексы методик с получением рекомендацией ВУЗов.</a:t>
            </a:r>
            <a:endParaRPr lang="ru-RU" sz="2200" i="1" dirty="0"/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158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85589-86BE-42FB-852F-B355AC6C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13" y="757092"/>
            <a:ext cx="8596668" cy="5615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Диагностика сферы общения и взаимоотношений. 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отношений в семье: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Опросник «Взаимодействие родителя с ребёнком» (ВРР);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проективные рисунки «Моя семья», «Семья животных»; методика изучения родительского отношения А.Я. Варги и В.В.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Столина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PARI Е. Шеффер и Р. Белла; методике ДОМ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и др.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отношений в коллективе: </a:t>
            </a:r>
          </a:p>
          <a:p>
            <a:pPr marL="0" indent="0" algn="l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«Q – сортировка» В.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Стефансона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100" b="1" i="1" dirty="0">
                <a:solidFill>
                  <a:schemeClr val="accent2">
                    <a:lumMod val="50000"/>
                  </a:schemeClr>
                </a:solidFill>
              </a:rPr>
              <a:t>Анкета Как определить состояние психологического климата в классе Федоренко Л. Г.;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социометрия Дж. Морено;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аутосоциометрия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референтометрия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Т.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Лири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социально-психологической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самоаттестации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группы как коллектива и др.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изучения отношения к окружающим в целом, стиля общения: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С. Розенцвейга;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методика Рене Жиля;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К. Роджерса и Р. Даймонда; методика К. Томаса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В.В. Бойко;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методика «Незаконченные предложения» Сакса и Леви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 методика для исследования субъективных межличностных отношений ребёнка СОМОР; методика ЦТО (цветовой тест отношений) и др.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7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3CF473-D295-4671-9BE7-659DEDFA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77" y="640133"/>
            <a:ext cx="8596668" cy="5920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Примерная структура психолого-педагогического заключения, которая включает общую и специальную части.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Общая часть содержит: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основные данные о ребенка и семье;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жалобы родителей, педагогов, самого обследуемого, других лиц или описание поставленной цели, задачи, гипотезы;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анамнестические данные;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анализ специфики внешнего облика и поведения ребёнка в процессе обследования, в том числе его эмоциональное реагирование, общая мотивация, отношение к обследованию, критичность, адекватность (данные психологического наблюдения);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описание и анализ особенностей развития различных компонентов когнитивной сферы;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характеристику эмоционально-личностной сферы, включая межличностные отношения. Эта часть заключения ориентирована не только на специалистов, но и на тех людей, кто непосредственно контактирует с ребёнком (родители, педагоги, администрация учреждения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105392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41B0FA-7E88-487E-A88B-61BD2F36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74" y="842151"/>
            <a:ext cx="8596668" cy="568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Специальная часть содержит: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психологический диагноз,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вероятностный прогноз развития;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рекомендации по дальнейшему сопровождению ребёнка.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Эта часть заключения адресована непосредственно психологам и специалистам, участвующим в сопровождении ребёнка и оказании ему специальной помощи.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Таким образом, психолого-педагогическое обследование требует значительной подготовки педагога-психолога в плане организации, продумывании плана, подбора диагностических материалов и т.д. Завершающим этапом обследования является составление заключения. Оно должно быть чётким, лаконичным и ёмким, обобщающим все результаты обследования, а также содержащим рекомендации по дальнейшей работе с обследуемым и его окружением.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6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99FD8-144D-4031-9C32-F27C8B78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27" y="991007"/>
            <a:ext cx="8596668" cy="5866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Примеры психологического диагноза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Маша, 11 лет. «Трудности адаптации в новом классе вызваны: реакцией личности с </a:t>
            </a:r>
            <a:r>
              <a:rPr lang="ru-RU" dirty="0" err="1"/>
              <a:t>истероидными</a:t>
            </a:r>
            <a:r>
              <a:rPr lang="ru-RU" dirty="0"/>
              <a:t> чертами характера на недостаток внимания одноклассников и учителей (по ее мнению); выраженной личностной тревожностью как следствия расхождения в педагогических установках мамы и бабушки и ограничения внешкольных контактов со сверстниками из-за </a:t>
            </a:r>
            <a:r>
              <a:rPr lang="ru-RU" dirty="0" err="1"/>
              <a:t>гиперопеки</a:t>
            </a:r>
            <a:r>
              <a:rPr lang="ru-RU" dirty="0"/>
              <a:t> со стороны бабушки».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Прогноз…..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Рекомендации….</a:t>
            </a:r>
          </a:p>
        </p:txBody>
      </p:sp>
    </p:spTree>
    <p:extLst>
      <p:ext uri="{BB962C8B-B14F-4D97-AF65-F5344CB8AC3E}">
        <p14:creationId xmlns:p14="http://schemas.microsoft.com/office/powerpoint/2010/main" val="187004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5F7E4F-7765-4C4E-9396-D6C8CFC6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618" y="1012273"/>
            <a:ext cx="8596668" cy="554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Аня, 13 лет. «Неадекватно сильная отрицательная реакция на «четвёрки» есть следствие ригидной завышенной самооценки, сформировавшейся, предположительно, как защитная бессознательная реакция на скрываемый от дочери разлад между родителями. Неадекватную реакцию усиливает невроз – страх смерти мамы, симптомы которого были обнаружены при психологическом обследовании и обозначены как «обще личностное неблагополучие». Вероятно, невроз имеет ту же причину, что и аномальная самооценка».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Прогноз ……..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Рекомендации …..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24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F0C016-7902-4865-98A5-A9D8208F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50" y="725194"/>
            <a:ext cx="8596668" cy="5590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Психологический диагноз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 сравнению с медицинским достаточно размыт, не имеет чёткости и однозначности. Причинами этого могут являться: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объективные сложности постановки гипотезы, связанные с изучаемыми феноменами – психическими (поведенческими) величинами, не имеющими жёстко определённых границ между нормой и патологией;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несовершенство психодиагностического инструментария или недостаточное владение методикой;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недостаточность времени для обследования;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диагностические ошибки (наблюдения, регистрации, инструментальные),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ошибки в переработке и интерпретации данных (эффект «первого впечатления», ошибка атрибуции и др.).</a:t>
            </a:r>
          </a:p>
        </p:txBody>
      </p:sp>
    </p:spTree>
    <p:extLst>
      <p:ext uri="{BB962C8B-B14F-4D97-AF65-F5344CB8AC3E}">
        <p14:creationId xmlns:p14="http://schemas.microsoft.com/office/powerpoint/2010/main" val="173804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359B3-F3ED-4AEF-ABD4-5626C5B1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38" y="948477"/>
            <a:ext cx="5255633" cy="3772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Ресурсное</a:t>
            </a:r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 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состояние</a:t>
            </a:r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 - 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это комплексное понятие, характеризующееся наличием духовных,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душевных, эмоциональных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, физических, сил и энергии для решения текущих жизненных задач.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E8044D7-2413-4ED5-8A79-6E64F50B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2" y="1903228"/>
            <a:ext cx="4381825" cy="4293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7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3DC12AA-E522-485A-9DB2-FB4F118F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1" y="450079"/>
            <a:ext cx="5622617" cy="42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28F7BAF-BEB2-44EC-9832-AE9E7A003991}"/>
              </a:ext>
            </a:extLst>
          </p:cNvPr>
          <p:cNvSpPr/>
          <p:nvPr/>
        </p:nvSpPr>
        <p:spPr>
          <a:xfrm>
            <a:off x="1634054" y="4574202"/>
            <a:ext cx="706137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вам </a:t>
            </a:r>
          </a:p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внимание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681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C1F05AE-C2F0-4125-A3AE-56B8F3C7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28" y="1287682"/>
            <a:ext cx="5454676" cy="406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0EAC87F-7440-45D8-ACE3-A79B5D70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81" y="692206"/>
            <a:ext cx="5042982" cy="5473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Сниженное р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есурсное</a:t>
            </a:r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 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состояние </a:t>
            </a:r>
            <a:r>
              <a:rPr lang="ru-RU" sz="2800" i="0" dirty="0">
                <a:solidFill>
                  <a:schemeClr val="accent1">
                    <a:lumMod val="50000"/>
                  </a:schemeClr>
                </a:solidFill>
                <a:effectLst/>
              </a:rPr>
              <a:t>влечет за собой комплекс негативных симптомов: чувство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безнадёжности, уныния, бессмысленности, апатии, сниженное настроение, тревога, неуверенность в себе и своем будущем, снижение работоспособности.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422577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6EC82C-F438-40AF-AACD-57298AA5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98" y="820887"/>
            <a:ext cx="8596668" cy="3880773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Жизнеспособный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ребенок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– это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тот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ребенок, который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использует </a:t>
            </a:r>
            <a:r>
              <a:rPr lang="ru-RU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защитные факторы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в своей жизни для того, чтобы преодолеть все риски и быть успешным даже в неблагоприятной ситуации.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0A32943-8D12-49B6-A09A-9FC71F37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7" y="2439639"/>
            <a:ext cx="4256531" cy="411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7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FE37E9-BDC8-4DD6-8718-FDB9F9F2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166" y="1331249"/>
            <a:ext cx="8168954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Психолого-педагогическое обследование</a:t>
            </a:r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является одним из компонентов комплексного подхода в изучении развития детей и подростков ОО. Его результаты рассматриваются в совокупности с разносторонними данными о ребенке.</a:t>
            </a:r>
          </a:p>
        </p:txBody>
      </p:sp>
    </p:spTree>
    <p:extLst>
      <p:ext uri="{BB962C8B-B14F-4D97-AF65-F5344CB8AC3E}">
        <p14:creationId xmlns:p14="http://schemas.microsoft.com/office/powerpoint/2010/main" val="193743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55CC5E-BDCF-47CA-8A11-44EEC601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58" y="682662"/>
            <a:ext cx="9072722" cy="58244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Основными задачами индивидуального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психолого-педагогического обследования ребенка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который попал в фокус особого внимания,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являются: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более углубленное и комплексное изучение всех сфер его жизни;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выявление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негативных факторов, влияющих на гармоничное развитие ребенка с дальнейшей возможностью устранить или минимизировать их воздействие;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выявить сильные (компенсаторные) стороны личности ребенка, его способности для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повышения эффективности профилактической, </a:t>
            </a:r>
            <a:r>
              <a:rPr lang="ru-RU" sz="2400" b="0" i="0" dirty="0" err="1">
                <a:solidFill>
                  <a:schemeClr val="accent2">
                    <a:lumMod val="50000"/>
                  </a:schemeClr>
                </a:solidFill>
                <a:effectLst/>
              </a:rPr>
              <a:t>психокоррекционной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 работы с ним и его окружением.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4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28256-8FC0-4A69-B6D5-46ED4CAA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9" y="652130"/>
            <a:ext cx="8596668" cy="9959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Алгоритм индивидуального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психолого-педагогического обследования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3F5CC7-0FB4-4510-A7ED-3800C1B3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60" y="1648046"/>
            <a:ext cx="9221578" cy="4771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/>
              <a:t>1. Предварительное знакомство с историей развития ребёнка (анамнез), информация о семье и социально-бытовых условиях жизни.</a:t>
            </a:r>
          </a:p>
          <a:p>
            <a:pPr marL="0" indent="0">
              <a:buNone/>
            </a:pPr>
            <a:r>
              <a:rPr lang="ru-RU" sz="2000" dirty="0"/>
              <a:t>2. Наблюдение за поведением и деятельностью ребёнка в группе, на занятиях, во время отдыха, за учебными результатами. Что позволяет осуществить первичное знакомство и выстраивание положительных взаимоотношений. </a:t>
            </a:r>
          </a:p>
          <a:p>
            <a:pPr marL="0" indent="0">
              <a:buNone/>
            </a:pPr>
            <a:r>
              <a:rPr lang="ru-RU" sz="2000" dirty="0"/>
              <a:t>3. Построение предварительной психологической гипотезы и подбор методик с учетом возрастных, психофизиологических, социокультурных и др. особенностей. Методики должны быть знакомы самому специалисту.</a:t>
            </a:r>
          </a:p>
          <a:p>
            <a:pPr marL="0" indent="0">
              <a:buNone/>
            </a:pPr>
            <a:r>
              <a:rPr lang="ru-RU" sz="2000" dirty="0"/>
              <a:t>4. Знакомство с родителями или законными представителями. Информирование о планирование своей работы по обследованию ребенка.</a:t>
            </a:r>
          </a:p>
          <a:p>
            <a:pPr marL="0" indent="0">
              <a:buNone/>
            </a:pPr>
            <a:r>
              <a:rPr lang="ru-RU" sz="2000" dirty="0"/>
              <a:t>5. Перед непосредственным проведением тестирования важно установить эмоциональный контакт с ребёнком и поддерживать его на протяжении всего процесса обследования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/>
              <a:t>6. Инструкции должны быть четкие и понятные. </a:t>
            </a:r>
          </a:p>
          <a:p>
            <a:pPr marL="0" indent="0">
              <a:buNone/>
            </a:pPr>
            <a:r>
              <a:rPr lang="ru-RU" sz="2000" dirty="0"/>
              <a:t>7. Результаты обследования должны фиксироваться в протоколе.</a:t>
            </a:r>
          </a:p>
          <a:p>
            <a:pPr marL="0" indent="0">
              <a:buNone/>
            </a:pPr>
            <a:r>
              <a:rPr lang="ru-RU" sz="2000" dirty="0"/>
              <a:t>8. По итогам психодиагностического обследования (или ряда обследований) составляется психологическое 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414580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8F2762-FA1A-4B55-827B-AF931E6A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944" y="608235"/>
            <a:ext cx="8596668" cy="584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Предметом индивидуального  психолого-педагогического обследования может быть: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200" dirty="0"/>
              <a:t>1. Познавательная деятельность (внимание, восприятие, память, мышление, воображение, речь, интеллект в целом); </a:t>
            </a:r>
          </a:p>
          <a:p>
            <a:pPr marL="0" indent="0">
              <a:buNone/>
            </a:pPr>
            <a:r>
              <a:rPr lang="ru-RU" sz="2200" dirty="0"/>
              <a:t>2. Личностная сфера (</a:t>
            </a:r>
            <a:r>
              <a:rPr lang="ru-RU" sz="2000" dirty="0"/>
              <a:t>самосознание, в том числе представления о себе, уровень притязаний, самооценка, характер, темперамент, эмоционально-волевая сфера, </a:t>
            </a:r>
            <a:r>
              <a:rPr lang="ru-RU" sz="2000" dirty="0" err="1"/>
              <a:t>экставерсия</a:t>
            </a:r>
            <a:r>
              <a:rPr lang="ru-RU" sz="2000" dirty="0"/>
              <a:t> / </a:t>
            </a:r>
            <a:r>
              <a:rPr lang="ru-RU" sz="2000" dirty="0" err="1"/>
              <a:t>интраверсия</a:t>
            </a:r>
            <a:r>
              <a:rPr lang="ru-RU" sz="2000" dirty="0"/>
              <a:t>, мотивы, желания, интересы, потребности, поведение, осознание себя как представителя пола, профессиональная направленность, ориентация, тип личности и др.)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 3. Общение и взаимоотношения (в семье, структура коллектива, взаимоотношения в макро и микросоциуме, общение с противоположным полом); </a:t>
            </a:r>
          </a:p>
          <a:p>
            <a:pPr marL="0" indent="0">
              <a:buNone/>
            </a:pPr>
            <a:r>
              <a:rPr lang="ru-RU" sz="2200" dirty="0"/>
              <a:t>4. Ведущие виды деятельности </a:t>
            </a:r>
            <a:r>
              <a:rPr lang="ru-RU" sz="2000" dirty="0"/>
              <a:t>(игровая, </a:t>
            </a:r>
            <a:r>
              <a:rPr lang="ru-RU" sz="2200" dirty="0"/>
              <a:t>учебная, профессиональная). </a:t>
            </a:r>
          </a:p>
        </p:txBody>
      </p:sp>
    </p:spTree>
    <p:extLst>
      <p:ext uri="{BB962C8B-B14F-4D97-AF65-F5344CB8AC3E}">
        <p14:creationId xmlns:p14="http://schemas.microsoft.com/office/powerpoint/2010/main" val="250686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268F54-D124-4981-9D90-98755E2A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78" y="778356"/>
            <a:ext cx="8596668" cy="5621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Диагностика познавательной деятельности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/>
              <a:t>предполагает изучение высших психических функций, интеллекта в целом.</a:t>
            </a:r>
          </a:p>
          <a:p>
            <a:pPr marL="0" indent="0">
              <a:buNone/>
            </a:pPr>
            <a:r>
              <a:rPr lang="ru-RU" sz="2400" dirty="0"/>
              <a:t>Методики для обследование отдельных ВПФ (внимание, памяти, обобщение, исключение, прогнозирование, умозаключение).</a:t>
            </a:r>
          </a:p>
          <a:p>
            <a:pPr marL="0" indent="0">
              <a:buNone/>
            </a:pPr>
            <a:r>
              <a:rPr lang="ru-RU" sz="2400" b="1" dirty="0"/>
              <a:t>Комплексные тесты: </a:t>
            </a:r>
          </a:p>
          <a:p>
            <a:pPr marL="0" indent="0">
              <a:buNone/>
            </a:pPr>
            <a:r>
              <a:rPr lang="ru-RU" sz="2400" dirty="0"/>
              <a:t>- тест Д. Векслера детский (12 </a:t>
            </a:r>
            <a:r>
              <a:rPr lang="ru-RU" sz="2400" dirty="0" err="1"/>
              <a:t>субтестов</a:t>
            </a:r>
            <a:r>
              <a:rPr lang="ru-RU" sz="2400" dirty="0"/>
              <a:t>) от 5 лет до 15;</a:t>
            </a:r>
          </a:p>
          <a:p>
            <a:pPr marL="0" indent="0">
              <a:buNone/>
            </a:pPr>
            <a:r>
              <a:rPr lang="ru-RU" sz="2400" dirty="0"/>
              <a:t> - прогрессивные матрицы Дж. </a:t>
            </a:r>
            <a:r>
              <a:rPr lang="ru-RU" sz="2400" dirty="0" err="1"/>
              <a:t>Равена</a:t>
            </a:r>
            <a:r>
              <a:rPr lang="ru-RU" sz="2400" dirty="0"/>
              <a:t> (от 5 лет); </a:t>
            </a:r>
          </a:p>
          <a:p>
            <a:pPr marL="0" indent="0">
              <a:buNone/>
            </a:pPr>
            <a:r>
              <a:rPr lang="ru-RU" sz="2400" dirty="0"/>
              <a:t>- тест структуры интеллекта Р. </a:t>
            </a:r>
            <a:r>
              <a:rPr lang="ru-RU" sz="2400" dirty="0" err="1"/>
              <a:t>Амтхауэра</a:t>
            </a:r>
            <a:r>
              <a:rPr lang="ru-RU" sz="2400" dirty="0"/>
              <a:t> (от 12, 13 лет)</a:t>
            </a:r>
          </a:p>
          <a:p>
            <a:pPr marL="0" indent="0">
              <a:buNone/>
            </a:pPr>
            <a:r>
              <a:rPr lang="ru-RU" sz="2400" dirty="0"/>
              <a:t>- тест креативности творческого мышления у детей и подростков от 5 до 17 лет Вильямса.</a:t>
            </a:r>
          </a:p>
        </p:txBody>
      </p:sp>
    </p:spTree>
    <p:extLst>
      <p:ext uri="{BB962C8B-B14F-4D97-AF65-F5344CB8AC3E}">
        <p14:creationId xmlns:p14="http://schemas.microsoft.com/office/powerpoint/2010/main" val="6320670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1808</TotalTime>
  <Words>720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Trebuchet MS</vt:lpstr>
      <vt:lpstr>Verdana</vt:lpstr>
      <vt:lpstr>Wingdings 3</vt:lpstr>
      <vt:lpstr>yandex-sans</vt:lpstr>
      <vt:lpstr>Аспект</vt:lpstr>
      <vt:lpstr>Департамент образования мэрии города Новосибирска Муниципальное казенное учреждение  дополнительного профессионального образования города Новосибирска  «Городской центр образования и здоровья «Магистр»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индивидуального  психолого-педагогического обследования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Игоревич</dc:creator>
  <cp:lastModifiedBy>K002</cp:lastModifiedBy>
  <cp:revision>175</cp:revision>
  <dcterms:created xsi:type="dcterms:W3CDTF">2021-01-21T04:47:41Z</dcterms:created>
  <dcterms:modified xsi:type="dcterms:W3CDTF">2021-01-29T06:27:09Z</dcterms:modified>
</cp:coreProperties>
</file>