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9"/>
  </p:notesMasterIdLst>
  <p:sldIdLst>
    <p:sldId id="271" r:id="rId2"/>
    <p:sldId id="313" r:id="rId3"/>
    <p:sldId id="341" r:id="rId4"/>
    <p:sldId id="345" r:id="rId5"/>
    <p:sldId id="346" r:id="rId6"/>
    <p:sldId id="347" r:id="rId7"/>
    <p:sldId id="348" r:id="rId8"/>
    <p:sldId id="316" r:id="rId9"/>
    <p:sldId id="344" r:id="rId10"/>
    <p:sldId id="350" r:id="rId11"/>
    <p:sldId id="349" r:id="rId12"/>
    <p:sldId id="351" r:id="rId13"/>
    <p:sldId id="352" r:id="rId14"/>
    <p:sldId id="353" r:id="rId15"/>
    <p:sldId id="354" r:id="rId16"/>
    <p:sldId id="329" r:id="rId17"/>
    <p:sldId id="283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CCFF"/>
    <a:srgbClr val="FF572F"/>
    <a:srgbClr val="2D6CB9"/>
    <a:srgbClr val="000000"/>
    <a:srgbClr val="4F81BD"/>
    <a:srgbClr val="4B5D78"/>
    <a:srgbClr val="C4BF00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3010F-3274-4B0D-B1AA-0CDAB7BF761E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93D617A-3629-4FD8-A037-A2A005BD4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18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EFDD58-B14C-46A4-B2BC-B433FF00EFEA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957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150C8-8B85-4CED-941B-E323770FEEBD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4304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150C8-8B85-4CED-941B-E323770FEEBD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6898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150C8-8B85-4CED-941B-E323770FEEBD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7917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150C8-8B85-4CED-941B-E323770FEEBD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0486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150C8-8B85-4CED-941B-E323770FEEBD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80793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150C8-8B85-4CED-941B-E323770FEEBD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0521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150C8-8B85-4CED-941B-E323770FEEBD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550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914400" y="3398838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16"/>
            <a:ext cx="10464800" cy="1927223"/>
          </a:xfrm>
        </p:spPr>
        <p:txBody>
          <a:bodyPr anchor="b">
            <a:noAutofit/>
          </a:bodyPr>
          <a:lstStyle>
            <a:lvl1pPr>
              <a:defRPr sz="53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74F6-4871-45BA-A994-923196207731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34BD-D291-4B44-9E93-C94441C97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9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FF3C-4487-4BCC-BBBB-C7BE87947E75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4D83-E113-4859-AE1A-D5C44B9D30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83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677F-493B-464B-AE9B-22121BE306E4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E307-739E-441E-A48A-BE236CCC9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5255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9" b="46791"/>
          <a:stretch>
            <a:fillRect/>
          </a:stretch>
        </p:blipFill>
        <p:spPr bwMode="auto"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9" b="46791"/>
          <a:stretch>
            <a:fillRect/>
          </a:stretch>
        </p:blipFill>
        <p:spPr bwMode="auto"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6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220" indent="0" algn="ctr">
              <a:buNone/>
              <a:defRPr sz="2100"/>
            </a:lvl2pPr>
            <a:lvl3pPr marL="914441" indent="0" algn="ctr">
              <a:buNone/>
              <a:defRPr sz="1900"/>
            </a:lvl3pPr>
            <a:lvl4pPr marL="1371660" indent="0" algn="ctr">
              <a:buNone/>
              <a:defRPr sz="1600"/>
            </a:lvl4pPr>
            <a:lvl5pPr marL="1828881" indent="0" algn="ctr">
              <a:buNone/>
              <a:defRPr sz="1600"/>
            </a:lvl5pPr>
            <a:lvl6pPr marL="2286099" indent="0" algn="ctr">
              <a:buNone/>
              <a:defRPr sz="1600"/>
            </a:lvl6pPr>
            <a:lvl7pPr marL="2743319" indent="0" algn="ctr">
              <a:buNone/>
              <a:defRPr sz="1600"/>
            </a:lvl7pPr>
            <a:lvl8pPr marL="3200540" indent="0" algn="ctr">
              <a:buNone/>
              <a:defRPr sz="1600"/>
            </a:lvl8pPr>
            <a:lvl9pPr marL="365776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846320"/>
            <a:ext cx="12192000" cy="201168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640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9" b="46791"/>
          <a:stretch>
            <a:fillRect/>
          </a:stretch>
        </p:blipFill>
        <p:spPr bwMode="auto"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6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220" indent="0" algn="ctr">
              <a:buNone/>
              <a:defRPr sz="2100"/>
            </a:lvl2pPr>
            <a:lvl3pPr marL="914441" indent="0" algn="ctr">
              <a:buNone/>
              <a:defRPr sz="1900"/>
            </a:lvl3pPr>
            <a:lvl4pPr marL="1371660" indent="0" algn="ctr">
              <a:buNone/>
              <a:defRPr sz="1600"/>
            </a:lvl4pPr>
            <a:lvl5pPr marL="1828881" indent="0" algn="ctr">
              <a:buNone/>
              <a:defRPr sz="1600"/>
            </a:lvl5pPr>
            <a:lvl6pPr marL="2286099" indent="0" algn="ctr">
              <a:buNone/>
              <a:defRPr sz="1600"/>
            </a:lvl6pPr>
            <a:lvl7pPr marL="2743319" indent="0" algn="ctr">
              <a:buNone/>
              <a:defRPr sz="1600"/>
            </a:lvl7pPr>
            <a:lvl8pPr marL="3200540" indent="0" algn="ctr">
              <a:buNone/>
              <a:defRPr sz="1600"/>
            </a:lvl8pPr>
            <a:lvl9pPr marL="365776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846320"/>
            <a:ext cx="12192000" cy="201168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4363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404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838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4335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12192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941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3396B-4E9C-43E8-AE83-1DA42A095E43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56BD-7E40-4E89-9AE1-111778447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96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4725" y="4598988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2362201"/>
            <a:ext cx="10363200" cy="2200275"/>
          </a:xfrm>
        </p:spPr>
        <p:txBody>
          <a:bodyPr anchor="b"/>
          <a:lstStyle>
            <a:lvl1pPr algn="l">
              <a:defRPr sz="49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4626866"/>
            <a:ext cx="10363200" cy="1500188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  <a:lvl2pPr marL="457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9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1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1A64-48D8-405C-A6BA-44209B101C1C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CA63-9E1B-466D-B89D-24FC9EF9C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9854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62"/>
            <a:ext cx="5384800" cy="471830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62"/>
            <a:ext cx="5384800" cy="471830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4132-C927-44F4-9AFD-E34F3F1FA0DE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26CF-8447-41BC-B6A0-B3AD687EA3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36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3742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  <a:lvl2pPr marL="457220" indent="0">
              <a:buNone/>
              <a:defRPr sz="2100" b="1"/>
            </a:lvl2pPr>
            <a:lvl3pPr marL="914441" indent="0">
              <a:buNone/>
              <a:defRPr sz="1900" b="1"/>
            </a:lvl3pPr>
            <a:lvl4pPr marL="1371660" indent="0">
              <a:buNone/>
              <a:defRPr sz="1600" b="1"/>
            </a:lvl4pPr>
            <a:lvl5pPr marL="1828881" indent="0">
              <a:buNone/>
              <a:defRPr sz="1600" b="1"/>
            </a:lvl5pPr>
            <a:lvl6pPr marL="2286099" indent="0">
              <a:buNone/>
              <a:defRPr sz="1600" b="1"/>
            </a:lvl6pPr>
            <a:lvl7pPr marL="2743319" indent="0">
              <a:buNone/>
              <a:defRPr sz="1600" b="1"/>
            </a:lvl7pPr>
            <a:lvl8pPr marL="3200540" indent="0">
              <a:buNone/>
              <a:defRPr sz="1600" b="1"/>
            </a:lvl8pPr>
            <a:lvl9pPr marL="36577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12"/>
            <a:ext cx="5242560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20" indent="0">
              <a:buNone/>
              <a:defRPr sz="2100" b="1"/>
            </a:lvl2pPr>
            <a:lvl3pPr marL="914441" indent="0">
              <a:buNone/>
              <a:defRPr sz="1900" b="1"/>
            </a:lvl3pPr>
            <a:lvl4pPr marL="1371660" indent="0">
              <a:buNone/>
              <a:defRPr sz="1600" b="1"/>
            </a:lvl4pPr>
            <a:lvl5pPr marL="1828881" indent="0">
              <a:buNone/>
              <a:defRPr sz="1600" b="1"/>
            </a:lvl5pPr>
            <a:lvl6pPr marL="2286099" indent="0">
              <a:buNone/>
              <a:defRPr sz="1600" b="1"/>
            </a:lvl6pPr>
            <a:lvl7pPr marL="2743319" indent="0">
              <a:buNone/>
              <a:defRPr sz="1600" b="1"/>
            </a:lvl7pPr>
            <a:lvl8pPr marL="3200540" indent="0">
              <a:buNone/>
              <a:defRPr sz="1600" b="1"/>
            </a:lvl8pPr>
            <a:lvl9pPr marL="365776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12"/>
            <a:ext cx="5242560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7D5C-BE6E-4901-A250-0EDD0DCB603C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ACBE-8FCE-4932-952D-0361F028B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4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0A8C-FE33-4A0E-867E-B87394C32D34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D448-4C7C-491A-B0FE-438233C7DA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55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C2B4-BD25-4D89-A3A1-E1105BAB105D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75A8-6824-4538-A52C-09486ED67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50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912019" y="3580607"/>
            <a:ext cx="5578475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087"/>
            <a:ext cx="2852928" cy="1261875"/>
          </a:xfrm>
        </p:spPr>
        <p:txBody>
          <a:bodyPr anchor="b">
            <a:noAutofit/>
          </a:bodyPr>
          <a:lstStyle>
            <a:lvl1pPr algn="l">
              <a:defRPr sz="23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2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71"/>
            <a:ext cx="2852928" cy="4243613"/>
          </a:xfrm>
        </p:spPr>
        <p:txBody>
          <a:bodyPr/>
          <a:lstStyle>
            <a:lvl1pPr marL="0" indent="0">
              <a:buNone/>
              <a:defRPr sz="1401"/>
            </a:lvl1pPr>
            <a:lvl2pPr marL="457220" indent="0">
              <a:buNone/>
              <a:defRPr sz="1200"/>
            </a:lvl2pPr>
            <a:lvl3pPr marL="914441" indent="0">
              <a:buNone/>
              <a:defRPr sz="900"/>
            </a:lvl3pPr>
            <a:lvl4pPr marL="1371660" indent="0">
              <a:buNone/>
              <a:defRPr sz="900"/>
            </a:lvl4pPr>
            <a:lvl5pPr marL="1828881" indent="0">
              <a:buNone/>
              <a:defRPr sz="900"/>
            </a:lvl5pPr>
            <a:lvl6pPr marL="2286099" indent="0">
              <a:buNone/>
              <a:defRPr sz="900"/>
            </a:lvl6pPr>
            <a:lvl7pPr marL="2743319" indent="0">
              <a:buNone/>
              <a:defRPr sz="900"/>
            </a:lvl7pPr>
            <a:lvl8pPr marL="3200540" indent="0">
              <a:buNone/>
              <a:defRPr sz="900"/>
            </a:lvl8pPr>
            <a:lvl9pPr marL="36577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F805-A25B-4C67-9092-DC47E0E8E55E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BEDE-8DE8-4448-B2A7-F341CAB4D6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90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792480"/>
            <a:ext cx="2856907" cy="1264920"/>
          </a:xfrm>
        </p:spPr>
        <p:txBody>
          <a:bodyPr anchor="b"/>
          <a:lstStyle>
            <a:lvl1pPr algn="l">
              <a:defRPr sz="23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4" y="838204"/>
            <a:ext cx="7872521" cy="5500455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0" indent="0">
              <a:buNone/>
              <a:defRPr sz="2800"/>
            </a:lvl2pPr>
            <a:lvl3pPr marL="914441" indent="0">
              <a:buNone/>
              <a:defRPr sz="2300"/>
            </a:lvl3pPr>
            <a:lvl4pPr marL="1371660" indent="0">
              <a:buNone/>
              <a:defRPr sz="2100"/>
            </a:lvl4pPr>
            <a:lvl5pPr marL="1828881" indent="0">
              <a:buNone/>
              <a:defRPr sz="2100"/>
            </a:lvl5pPr>
            <a:lvl6pPr marL="2286099" indent="0">
              <a:buNone/>
              <a:defRPr sz="2100"/>
            </a:lvl6pPr>
            <a:lvl7pPr marL="2743319" indent="0">
              <a:buNone/>
              <a:defRPr sz="2100"/>
            </a:lvl7pPr>
            <a:lvl8pPr marL="3200540" indent="0">
              <a:buNone/>
              <a:defRPr sz="2100"/>
            </a:lvl8pPr>
            <a:lvl9pPr marL="365776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3604"/>
            <a:ext cx="2852928" cy="4242818"/>
          </a:xfrm>
        </p:spPr>
        <p:txBody>
          <a:bodyPr/>
          <a:lstStyle>
            <a:lvl1pPr marL="0" indent="0">
              <a:buNone/>
              <a:defRPr sz="1401"/>
            </a:lvl1pPr>
            <a:lvl2pPr marL="457220" indent="0">
              <a:buNone/>
              <a:defRPr sz="1200"/>
            </a:lvl2pPr>
            <a:lvl3pPr marL="914441" indent="0">
              <a:buNone/>
              <a:defRPr sz="900"/>
            </a:lvl3pPr>
            <a:lvl4pPr marL="1371660" indent="0">
              <a:buNone/>
              <a:defRPr sz="900"/>
            </a:lvl4pPr>
            <a:lvl5pPr marL="1828881" indent="0">
              <a:buNone/>
              <a:defRPr sz="900"/>
            </a:lvl5pPr>
            <a:lvl6pPr marL="2286099" indent="0">
              <a:buNone/>
              <a:defRPr sz="900"/>
            </a:lvl6pPr>
            <a:lvl7pPr marL="2743319" indent="0">
              <a:buNone/>
              <a:defRPr sz="900"/>
            </a:lvl7pPr>
            <a:lvl8pPr marL="3200540" indent="0">
              <a:buNone/>
              <a:defRPr sz="900"/>
            </a:lvl8pPr>
            <a:lvl9pPr marL="36577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C3D9-8699-4FA9-8893-7DDABD25C656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13FF-2081-434B-AC56-002AA369D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80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A4B3B7D-9894-4114-9273-74F6A1C038D9}" type="datetime1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872892-DEF6-46AA-BBBA-C179E936E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6" r:id="rId2"/>
    <p:sldLayoutId id="2147483764" r:id="rId3"/>
    <p:sldLayoutId id="2147483757" r:id="rId4"/>
    <p:sldLayoutId id="2147483765" r:id="rId5"/>
    <p:sldLayoutId id="2147483758" r:id="rId6"/>
    <p:sldLayoutId id="2147483759" r:id="rId7"/>
    <p:sldLayoutId id="2147483766" r:id="rId8"/>
    <p:sldLayoutId id="2147483760" r:id="rId9"/>
    <p:sldLayoutId id="2147483761" r:id="rId10"/>
    <p:sldLayoutId id="2147483762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60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1554547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1737438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1920324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1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1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9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9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6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gistr@magistr54.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714" y="5936203"/>
            <a:ext cx="5344633" cy="78483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Илларионов Сергей Викторович,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b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психологии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МКУ ДПО «ГЦОиЗ «Магистр»</a:t>
            </a:r>
          </a:p>
        </p:txBody>
      </p:sp>
      <p:grpSp>
        <p:nvGrpSpPr>
          <p:cNvPr id="9221" name="Группа 2"/>
          <p:cNvGrpSpPr>
            <a:grpSpLocks/>
          </p:cNvGrpSpPr>
          <p:nvPr/>
        </p:nvGrpSpPr>
        <p:grpSpPr bwMode="auto">
          <a:xfrm>
            <a:off x="1028700" y="460375"/>
            <a:ext cx="10188575" cy="1620838"/>
            <a:chOff x="1028654" y="460578"/>
            <a:chExt cx="10189333" cy="1620000"/>
          </a:xfrm>
        </p:grpSpPr>
        <p:sp>
          <p:nvSpPr>
            <p:cNvPr id="11" name="TextBox 10"/>
            <p:cNvSpPr txBox="1"/>
            <p:nvPr/>
          </p:nvSpPr>
          <p:spPr>
            <a:xfrm>
              <a:off x="2576582" y="603379"/>
              <a:ext cx="7031560" cy="13550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образования мэрии города Новосибирска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казенное учреждение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дополнительного профессионального образования города Новосибирска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«Городской центр образования и здоровья «Магистр»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1" b="1" dirty="0">
                <a:latin typeface="+mn-lt"/>
              </a:endParaRPr>
            </a:p>
          </p:txBody>
        </p:sp>
        <p:pic>
          <p:nvPicPr>
            <p:cNvPr id="10" name="Picture 2" descr="ÐÐ°ÑÑÐ¸Ð½ÐºÐ¸ Ð¿Ð¾ Ð·Ð°Ð¿ÑÐ¾ÑÑ Ð³ÐµÑÐ± Ð½Ð¾Ð²Ð¾ÑÐ¸Ð±Ð¸ÑÑÐºÐ° 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8654" y="460578"/>
              <a:ext cx="1517763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8782" y="460578"/>
              <a:ext cx="1589205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254125" y="2495507"/>
            <a:ext cx="9675812" cy="193833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ru-RU" sz="3200" b="1" dirty="0">
                <a:solidFill>
                  <a:srgbClr val="2D6CB9"/>
                </a:solidFill>
              </a:rPr>
              <a:t>Актуализация вопроса развития жизнеспособности обучающихся в образовательных организациях</a:t>
            </a:r>
            <a:endParaRPr lang="ru-RU" altLang="ru-RU" sz="3200" b="1" dirty="0">
              <a:solidFill>
                <a:srgbClr val="2D6CB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2725" y="376238"/>
            <a:ext cx="11623675" cy="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773" y="630195"/>
            <a:ext cx="1142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ЖИЗНЕСПОСОБНОСТЬ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177" y="1692875"/>
            <a:ext cx="9823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(способностей):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осмысленность жизни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2725" y="376238"/>
            <a:ext cx="11623675" cy="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773" y="630195"/>
            <a:ext cx="1142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81" y="1468927"/>
            <a:ext cx="108615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разрешения трудных жизненных ситуаций путём трансформации собственной модели социального функционирования, которая будет наиболее адекватной новым условиям и потребностям самой личности.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2725" y="376238"/>
            <a:ext cx="11623675" cy="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773" y="630195"/>
            <a:ext cx="1142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69308"/>
            <a:ext cx="98606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Волевое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отдельных действий, мыслей, мотивов,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настроений.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 свое психоэмоциональное состояние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ситуациях.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2725" y="376238"/>
            <a:ext cx="11623675" cy="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773" y="630195"/>
            <a:ext cx="1142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773" y="1618735"/>
            <a:ext cx="11108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 развития личности, который выражается в самостоятельном изучении чего- либо и применения этих знаний на практике, осуществляется все это без всякого внешнего контроля.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8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2725" y="376238"/>
            <a:ext cx="11623675" cy="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773" y="630195"/>
            <a:ext cx="1142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ОСМЫСЛЕННОСТЬ  ЖИЗНИ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724" y="2001794"/>
            <a:ext cx="11108724" cy="148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наполненность по отношению к явлениям и объектам окружающей действительности.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5799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2725" y="376238"/>
            <a:ext cx="11623675" cy="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773" y="630195"/>
            <a:ext cx="1142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124" y="1802559"/>
            <a:ext cx="104785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налаживать контакты, способность к конструктивному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взаимообогащающему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людьми.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интегральный фактор, в форме которого реализуются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компоненты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А. Рыльская)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F4260-65F9-4E05-B227-60A66AE70FDC}"/>
              </a:ext>
            </a:extLst>
          </p:cNvPr>
          <p:cNvSpPr txBox="1"/>
          <p:nvPr/>
        </p:nvSpPr>
        <p:spPr>
          <a:xfrm>
            <a:off x="334426" y="539040"/>
            <a:ext cx="718326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</a:rPr>
              <a:t>Адаптация</a:t>
            </a:r>
            <a:r>
              <a:rPr lang="ru-RU" sz="2000" dirty="0">
                <a:solidFill>
                  <a:srgbClr val="333333"/>
                </a:solidFill>
              </a:rPr>
              <a:t> - </a:t>
            </a:r>
            <a:r>
              <a:rPr lang="ru-RU" sz="2000" dirty="0">
                <a:solidFill>
                  <a:srgbClr val="333333"/>
                </a:solidFill>
              </a:rPr>
              <a:t>это психологический процесс разрешения трудных жизненных ситуаций путём трансформации собственной модели социального функционирования, которая будет наиболее адекватной новым условиям и потребностям самой личности</a:t>
            </a:r>
            <a:r>
              <a:rPr lang="ru-RU" sz="2000" dirty="0" smtClean="0">
                <a:solidFill>
                  <a:srgbClr val="333333"/>
                </a:solidFill>
              </a:rPr>
              <a:t>.</a:t>
            </a:r>
            <a:endParaRPr lang="ru-RU" sz="2000" dirty="0">
              <a:solidFill>
                <a:srgbClr val="33333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B3EB05-A99C-46D4-B9B1-FB54C0D3FB21}"/>
              </a:ext>
            </a:extLst>
          </p:cNvPr>
          <p:cNvSpPr txBox="1"/>
          <p:nvPr/>
        </p:nvSpPr>
        <p:spPr>
          <a:xfrm>
            <a:off x="334428" y="3665574"/>
            <a:ext cx="7194823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Саморазвитие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— 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процесс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всестороннего развития личности, который выражается в самостоятельном изучении чего- либо и применения этих знаний на практике, осуществляется все это без всякого внешнего контроля.</a:t>
            </a:r>
            <a:endParaRPr lang="ru-RU" sz="20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668ADE-449B-468D-ADC6-FE051A406F94}"/>
              </a:ext>
            </a:extLst>
          </p:cNvPr>
          <p:cNvSpPr txBox="1"/>
          <p:nvPr/>
        </p:nvSpPr>
        <p:spPr>
          <a:xfrm>
            <a:off x="334426" y="2259715"/>
            <a:ext cx="7194825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Саморегуляция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– это волевое изменение отдельных действий, мыслей, мотивов, чувств, настроений. Способность регулировать свое психоэмоциональное состояние в различных ситуациях. 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558080-5950-4D02-B407-0489772A9BC1}"/>
              </a:ext>
            </a:extLst>
          </p:cNvPr>
          <p:cNvSpPr txBox="1"/>
          <p:nvPr/>
        </p:nvSpPr>
        <p:spPr>
          <a:xfrm>
            <a:off x="345990" y="5412987"/>
            <a:ext cx="717169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Осмысленность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– Смысловая наполненность по отношению к явлениям и объектам окружающей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действительности.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87091" y="1181060"/>
            <a:ext cx="3570973" cy="489364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02124"/>
                </a:solidFill>
                <a:latin typeface="arial" panose="020B0604020202020204" pitchFamily="34" charset="0"/>
              </a:rPr>
              <a:t>Коммуникабельность</a:t>
            </a:r>
            <a:r>
              <a:rPr lang="ru-RU" sz="2400" dirty="0">
                <a:solidFill>
                  <a:srgbClr val="202124"/>
                </a:solidFill>
                <a:latin typeface="arial" panose="020B0604020202020204" pitchFamily="34" charset="0"/>
              </a:rPr>
              <a:t> - умение налаживать контакты, способность к конструктивному и </a:t>
            </a:r>
            <a:r>
              <a:rPr lang="ru-RU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взаимообогащающему</a:t>
            </a:r>
            <a:r>
              <a:rPr lang="ru-RU" sz="2400" dirty="0">
                <a:solidFill>
                  <a:srgbClr val="202124"/>
                </a:solidFill>
                <a:latin typeface="arial" panose="020B0604020202020204" pitchFamily="34" charset="0"/>
              </a:rPr>
              <a:t> общению с другими людьми. Это интегральный фактор, в форме которого реализуются остальные компоненты личности. </a:t>
            </a:r>
          </a:p>
          <a:p>
            <a:r>
              <a:rPr lang="ru-RU" sz="2400" dirty="0">
                <a:solidFill>
                  <a:srgbClr val="202124"/>
                </a:solidFill>
                <a:latin typeface="arial" panose="020B0604020202020204" pitchFamily="34" charset="0"/>
              </a:rPr>
              <a:t>(</a:t>
            </a:r>
            <a:r>
              <a:rPr lang="ru-RU" sz="2400" dirty="0"/>
              <a:t>Е. А. Рыльская)</a:t>
            </a:r>
            <a:r>
              <a:rPr lang="ru-RU" sz="2400" dirty="0">
                <a:solidFill>
                  <a:srgbClr val="202124"/>
                </a:solidFill>
                <a:latin typeface="arial" panose="020B0604020202020204" pitchFamily="34" charset="0"/>
              </a:rPr>
              <a:t>  </a:t>
            </a:r>
            <a:endParaRPr lang="ru-RU" sz="2400" dirty="0"/>
          </a:p>
        </p:txBody>
      </p:sp>
      <p:cxnSp>
        <p:nvCxnSpPr>
          <p:cNvPr id="19" name="Прямая со стрелкой 18"/>
          <p:cNvCxnSpPr>
            <a:stCxn id="3" idx="3"/>
            <a:endCxn id="17" idx="1"/>
          </p:cNvCxnSpPr>
          <p:nvPr/>
        </p:nvCxnSpPr>
        <p:spPr>
          <a:xfrm>
            <a:off x="7517688" y="1354648"/>
            <a:ext cx="769403" cy="22732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3"/>
            <a:endCxn id="17" idx="1"/>
          </p:cNvCxnSpPr>
          <p:nvPr/>
        </p:nvCxnSpPr>
        <p:spPr>
          <a:xfrm>
            <a:off x="7529251" y="2921435"/>
            <a:ext cx="757840" cy="7064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3"/>
            <a:endCxn id="17" idx="1"/>
          </p:cNvCxnSpPr>
          <p:nvPr/>
        </p:nvCxnSpPr>
        <p:spPr>
          <a:xfrm flipV="1">
            <a:off x="7529251" y="3627884"/>
            <a:ext cx="757840" cy="853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  <a:endCxn id="17" idx="1"/>
          </p:cNvCxnSpPr>
          <p:nvPr/>
        </p:nvCxnSpPr>
        <p:spPr>
          <a:xfrm flipV="1">
            <a:off x="7517688" y="3627884"/>
            <a:ext cx="769403" cy="22929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63875" y="2473325"/>
            <a:ext cx="6086475" cy="19399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Адрес: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г. Новосибирск,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ул. Дмитрия </a:t>
            </a:r>
            <a:r>
              <a:rPr lang="ru-RU" sz="24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Шамшурина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Контакты: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2222-610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magistr@magistr54.ru</a:t>
            </a:r>
            <a:r>
              <a:rPr lang="en-US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2"/>
              </a:rPr>
              <a:t> </a:t>
            </a:r>
            <a:r>
              <a:rPr lang="en-US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https://magistr54.ru</a:t>
            </a:r>
            <a:endParaRPr lang="ru-RU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16387" name="Группа 6"/>
          <p:cNvGrpSpPr>
            <a:grpSpLocks/>
          </p:cNvGrpSpPr>
          <p:nvPr/>
        </p:nvGrpSpPr>
        <p:grpSpPr bwMode="auto">
          <a:xfrm>
            <a:off x="998538" y="460375"/>
            <a:ext cx="10190162" cy="1620838"/>
            <a:chOff x="1028654" y="460578"/>
            <a:chExt cx="10189333" cy="1620000"/>
          </a:xfrm>
        </p:grpSpPr>
        <p:sp>
          <p:nvSpPr>
            <p:cNvPr id="8" name="TextBox 7"/>
            <p:cNvSpPr txBox="1"/>
            <p:nvPr/>
          </p:nvSpPr>
          <p:spPr>
            <a:xfrm>
              <a:off x="2576340" y="603379"/>
              <a:ext cx="7032053" cy="13550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образования мэрии города Новосибирска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казенное учреждение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дополнительного профессионального образования города Новосибирска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«Городской центр образования и здоровья «Магистр»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1" b="1" dirty="0">
                <a:latin typeface="+mn-lt"/>
              </a:endParaRPr>
            </a:p>
          </p:txBody>
        </p:sp>
        <p:pic>
          <p:nvPicPr>
            <p:cNvPr id="9" name="Picture 2" descr="ÐÐ°ÑÑÐ¸Ð½ÐºÐ¸ Ð¿Ð¾ Ð·Ð°Ð¿ÑÐ¾ÑÑ Ð³ÐµÑÐ± Ð½Ð¾Ð²Ð¾ÑÐ¸Ð±Ð¸ÑÑÐºÐ° 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8654" y="460578"/>
              <a:ext cx="1517527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9029" y="460578"/>
              <a:ext cx="1588958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igital-революция: как безналичные платежи и цифровые технологии меняют мир  — PaySpace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59" y="147562"/>
            <a:ext cx="8479723" cy="3148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stA="65000" endPos="65000" dir="5400000" sy="-100000" algn="bl" rotWithShape="0"/>
            <a:softEdge rad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99" y="3130414"/>
            <a:ext cx="7773987" cy="181588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254061"/>
                </a:solidFill>
                <a:latin typeface="Times New Roman" panose="02020603050405020304" pitchFamily="18" charset="0"/>
                <a:ea typeface="Calibri" pitchFamily="34" charset="0"/>
                <a:cs typeface="Calibri" pitchFamily="34" charset="0"/>
              </a:rPr>
              <a:t>Современная цивилизация характеризуется стремительными изменениями, предъявляя очень высокие требования к человеку в плане его адаптации к окружающей среде и социуму.</a:t>
            </a:r>
            <a:endParaRPr lang="ru-RU" altLang="ru-RU" sz="2800" b="1" dirty="0">
              <a:solidFill>
                <a:srgbClr val="25406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9392" y="3010519"/>
            <a:ext cx="6827996" cy="18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декларации «Образование XXI века» специализированного учреждения ООН по вопросам образования, науки и культуры (ЮНЕСКО), отмечено, что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главной ценностью новой культуры должна стать ценность устойчивого стабильного развития человека и общества, а главной целью образования – формирование жизнеспособной личности. </a:t>
            </a:r>
            <a:endParaRPr lang="ru-RU" sz="1600" dirty="0">
              <a:effectLst/>
              <a:latin typeface="Calibri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549" y="89087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/>
              </a:rPr>
              <a:t>        Согласно Стратегии развития воспитания в </a:t>
            </a:r>
            <a:r>
              <a:rPr lang="ru-RU" b="1" dirty="0">
                <a:latin typeface="Times New Roman" panose="02020603050405020304" pitchFamily="18" charset="0"/>
                <a:ea typeface="Calibri"/>
              </a:rPr>
              <a:t>Российской Федерации на период до 2025 года</a:t>
            </a:r>
            <a:r>
              <a:rPr lang="ru-RU" dirty="0">
                <a:latin typeface="Times New Roman" panose="02020603050405020304" pitchFamily="18" charset="0"/>
                <a:ea typeface="Calibri"/>
              </a:rPr>
              <a:t>, важно создавать условия для формирования у детей позитивных жизненных ориентиров и планов; оказания помощи детям в выработке моделей поведения в различных трудных жизненных ситуациях, в том числе проблемных, стрессовых и конфликтных.</a:t>
            </a:r>
            <a:endParaRPr lang="ru-RU" dirty="0"/>
          </a:p>
        </p:txBody>
      </p:sp>
      <p:pic>
        <p:nvPicPr>
          <p:cNvPr id="13314" name="Picture 2" descr="Сайт «Российское образование» представил рейтинг информационных систем в  сфере общего образования субъектов РФ | Digital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61" y="466381"/>
            <a:ext cx="2288145" cy="228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МБДОУ «Детский сад № 12» города Сосновый Бор. Реализация национального  проекта &quot;Образовани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433">
            <a:off x="1504348" y="3026218"/>
            <a:ext cx="2326245" cy="23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524000" y="241300"/>
            <a:ext cx="9144000" cy="5508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 rot="10800000" flipV="1">
            <a:off x="396875" y="-149225"/>
            <a:ext cx="9348788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endParaRPr lang="ru-RU" altLang="ru-RU" sz="32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altLang="ru-RU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altLang="ru-RU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altLang="ru-RU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altLang="ru-RU" sz="48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altLang="ru-RU" sz="48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396875" y="660400"/>
            <a:ext cx="11347450" cy="1086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задачи развития жизнеспособности у школьников возможно при наличии и реализации специально разработанной программы, а также в комплексном взаимодействии: родители обучающихся, педагоги (классные руководители, учителя-предметники), социальные педагоги, педагоги-психологи.</a:t>
            </a: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«Жизнеспособность» отличается от способности «преодолеть трудную жизненную ситуацию» (стратегия совладания), подразумевающей разрешение определенных проблем. Жизнеспособность подразумевает не просто преодоление человеком трудностей и возврат к прежнему состоянию, 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и  движение через трудности к новому этапу жизни (А. И. Лактионова).</a:t>
            </a: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000" y="457200"/>
            <a:ext cx="11460163" cy="6035675"/>
          </a:xfrm>
        </p:spPr>
        <p:txBody>
          <a:bodyPr/>
          <a:lstStyle/>
          <a:p>
            <a:pPr algn="just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жизнеспособности подростков, профилактика </a:t>
            </a:r>
            <a:r>
              <a:rPr lang="ru-RU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антивитального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поведения.</a:t>
            </a:r>
          </a:p>
          <a:p>
            <a:pPr algn="just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 программы:</a:t>
            </a: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психолого-педагогическую компетентность всех участников образовательных отношений.</a:t>
            </a:r>
          </a:p>
          <a:p>
            <a:pPr algn="just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Создать условия для развития жизнеспособности личности детей и подростков, направленных на усвоение алгоритмов конструктивного поведения и готовности к их преобразованию.</a:t>
            </a:r>
          </a:p>
          <a:p>
            <a:pPr algn="just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Проводить занятия, тренинги с детьми и подростками с учетом критериев: когнитивного, поведенческого , мотивационного  и эмоционального.</a:t>
            </a:r>
          </a:p>
          <a:p>
            <a:pPr algn="just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ru-RU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323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625" y="474663"/>
            <a:ext cx="11525250" cy="5956300"/>
          </a:xfrm>
        </p:spPr>
        <p:txBody>
          <a:bodyPr/>
          <a:lstStyle/>
          <a:p>
            <a:pPr algn="just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Способствовать формированию у детей и подростков позитивного самосознания собственной личности и личности других людей. </a:t>
            </a:r>
          </a:p>
          <a:p>
            <a:pPr algn="just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Способствовать формированию навыков совладания со стрессом у всех участников образовательных отношений.</a:t>
            </a:r>
          </a:p>
          <a:p>
            <a:pPr algn="just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Организовать комплексное психолого-педагогическое изучение индивидуально-психологических особенностей обучающихся.</a:t>
            </a:r>
          </a:p>
          <a:p>
            <a:pPr algn="just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	Организовать индивидуальное психолого-педагогическое сопровождение обучающихся группы повышенного внимания.</a:t>
            </a:r>
          </a:p>
          <a:p>
            <a:pPr algn="just"/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12725" y="376238"/>
            <a:ext cx="11623675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	Способствовать развитию критичности восприятия и оценки ситуации, способности к принятию решений.</a:t>
            </a: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	Способствовать развитию эмоционального интеллекта у всех участников образовательных отношений.  </a:t>
            </a: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программы</a:t>
            </a:r>
            <a:r>
              <a:rPr lang="ru-RU" altLang="ru-RU" sz="32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altLang="ru-RU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2021-2022 годы.</a:t>
            </a: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ru-RU" altLang="ru-RU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Направления деятельности программы:</a:t>
            </a: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	Работа с педагогами.</a:t>
            </a: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	Работа с детьми (индивидуальная и групповая).</a:t>
            </a:r>
          </a:p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	Работа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13197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721164-EC4A-46F4-BF40-8D9F46F080E7}"/>
              </a:ext>
            </a:extLst>
          </p:cNvPr>
          <p:cNvSpPr txBox="1"/>
          <p:nvPr/>
        </p:nvSpPr>
        <p:spPr>
          <a:xfrm>
            <a:off x="535460" y="1074509"/>
            <a:ext cx="4121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Приоритетным направлением первичной профилактики в ОО как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комплекса мер социального, психологического и педагогического воздействия является развитие конструктивных способностей у детей и подростков,  а также нейтрализация деструктивных факторов влияющих на личность несовершеннолетнего с целью предупреждения у него отклонений в эмоционально-поведенческой сфере, адаптации, коммуникации.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34" y="810799"/>
            <a:ext cx="6855906" cy="52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AD71632-FC8C-4ADF-9C33-B75F4092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14" y="1435727"/>
            <a:ext cx="7069729" cy="428425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A7560D-7E67-483A-BB14-65541D3A69C4}"/>
              </a:ext>
            </a:extLst>
          </p:cNvPr>
          <p:cNvSpPr txBox="1"/>
          <p:nvPr/>
        </p:nvSpPr>
        <p:spPr>
          <a:xfrm>
            <a:off x="911742" y="1318778"/>
            <a:ext cx="50885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«жизнеспособность»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 использоваться более активно с 2003 года, закрепившись в англоязычном варианте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(гибкость, упругость, устойчивость), благодаря международному проекту «Методологические и контекстуальные проблемы исследования жизнеспособности детей и подростков». Руководитель проекта 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Унгар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предложил трактовать жизнеспособность как способность человека управлять ресурсами собственного здоровья и социально приемлемым способом использовать для этого семью, общество,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Шубникова)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6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3979</TotalTime>
  <Words>596</Words>
  <Application>Microsoft Office PowerPoint</Application>
  <PresentationFormat>Широкоэкранный</PresentationFormat>
  <Paragraphs>91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Arial</vt:lpstr>
      <vt:lpstr>Calibri</vt:lpstr>
      <vt:lpstr>Tahoma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K002</dc:creator>
  <cp:lastModifiedBy>K002</cp:lastModifiedBy>
  <cp:revision>281</cp:revision>
  <dcterms:created xsi:type="dcterms:W3CDTF">2019-11-18T06:33:52Z</dcterms:created>
  <dcterms:modified xsi:type="dcterms:W3CDTF">2021-08-17T10:37:17Z</dcterms:modified>
</cp:coreProperties>
</file>