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7"/>
  </p:notesMasterIdLst>
  <p:sldIdLst>
    <p:sldId id="317" r:id="rId2"/>
    <p:sldId id="354" r:id="rId3"/>
    <p:sldId id="351" r:id="rId4"/>
    <p:sldId id="355" r:id="rId5"/>
    <p:sldId id="283" r:id="rId6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5D78"/>
    <a:srgbClr val="2D6CB9"/>
    <a:srgbClr val="FF572F"/>
    <a:srgbClr val="000000"/>
    <a:srgbClr val="4F81BD"/>
    <a:srgbClr val="C4BF00"/>
    <a:srgbClr val="D7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60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5A8560-F1D7-4910-91EF-0C4BDDBABE6B}" type="datetimeFigureOut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EFFC423A-1A81-4369-ABE2-373D64A289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914400" y="3398838"/>
            <a:ext cx="104648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16"/>
            <a:ext cx="10464800" cy="1927223"/>
          </a:xfrm>
        </p:spPr>
        <p:txBody>
          <a:bodyPr anchor="b">
            <a:noAutofit/>
          </a:bodyPr>
          <a:lstStyle>
            <a:lvl1pPr>
              <a:defRPr sz="53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65F36-5EDB-4148-AA54-0D77C364D712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3972D-89AC-45DC-9B62-24E9A846DF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A64CA-718D-4616-AE2A-BD023B960970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3AEB7-AC1D-4231-83A3-AE61B30C80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F3C0C-D78E-4186-984E-E6C73FE560E3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33751-C9F5-4B27-ACC5-5C112D44D4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/>
          <p:cNvPicPr>
            <a:picLocks noChangeAspect="1" noChangeArrowheads="1"/>
          </p:cNvPicPr>
          <p:nvPr/>
        </p:nvPicPr>
        <p:blipFill>
          <a:blip r:embed="rId2" cstate="print"/>
          <a:srcRect t="31049" b="46791"/>
          <a:stretch>
            <a:fillRect/>
          </a:stretch>
        </p:blipFill>
        <p:spPr bwMode="auto">
          <a:xfrm>
            <a:off x="0" y="4695825"/>
            <a:ext cx="121920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10"/>
          <p:cNvPicPr>
            <a:picLocks noChangeAspect="1" noChangeArrowheads="1"/>
          </p:cNvPicPr>
          <p:nvPr userDrawn="1"/>
        </p:nvPicPr>
        <p:blipFill>
          <a:blip r:embed="rId2" cstate="print"/>
          <a:srcRect t="31049" b="46791"/>
          <a:stretch>
            <a:fillRect/>
          </a:stretch>
        </p:blipFill>
        <p:spPr bwMode="auto">
          <a:xfrm>
            <a:off x="0" y="4695825"/>
            <a:ext cx="121920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76"/>
            <a:ext cx="9144000" cy="23876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40"/>
            <a:ext cx="9144000" cy="1655760"/>
          </a:xfrm>
        </p:spPr>
        <p:txBody>
          <a:bodyPr/>
          <a:lstStyle>
            <a:lvl1pPr marL="0" indent="0" algn="ctr">
              <a:buNone/>
              <a:defRPr sz="2300"/>
            </a:lvl1pPr>
            <a:lvl2pPr marL="457220" indent="0" algn="ctr">
              <a:buNone/>
              <a:defRPr sz="2100"/>
            </a:lvl2pPr>
            <a:lvl3pPr marL="914441" indent="0" algn="ctr">
              <a:buNone/>
              <a:defRPr sz="1900"/>
            </a:lvl3pPr>
            <a:lvl4pPr marL="1371660" indent="0" algn="ctr">
              <a:buNone/>
              <a:defRPr sz="1600"/>
            </a:lvl4pPr>
            <a:lvl5pPr marL="1828881" indent="0" algn="ctr">
              <a:buNone/>
              <a:defRPr sz="1600"/>
            </a:lvl5pPr>
            <a:lvl6pPr marL="2286099" indent="0" algn="ctr">
              <a:buNone/>
              <a:defRPr sz="1600"/>
            </a:lvl6pPr>
            <a:lvl7pPr marL="2743319" indent="0" algn="ctr">
              <a:buNone/>
              <a:defRPr sz="1600"/>
            </a:lvl7pPr>
            <a:lvl8pPr marL="3200540" indent="0" algn="ctr">
              <a:buNone/>
              <a:defRPr sz="1600"/>
            </a:lvl8pPr>
            <a:lvl9pPr marL="365776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0"/>
          </p:nvPr>
        </p:nvSpPr>
        <p:spPr>
          <a:xfrm>
            <a:off x="0" y="4846320"/>
            <a:ext cx="12192000" cy="2011680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/>
          <p:cNvPicPr>
            <a:picLocks noChangeAspect="1" noChangeArrowheads="1"/>
          </p:cNvPicPr>
          <p:nvPr userDrawn="1"/>
        </p:nvPicPr>
        <p:blipFill>
          <a:blip r:embed="rId2" cstate="print"/>
          <a:srcRect t="31049" b="46791"/>
          <a:stretch>
            <a:fillRect/>
          </a:stretch>
        </p:blipFill>
        <p:spPr bwMode="auto">
          <a:xfrm>
            <a:off x="0" y="4695825"/>
            <a:ext cx="121920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76"/>
            <a:ext cx="9144000" cy="23876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40"/>
            <a:ext cx="9144000" cy="1655760"/>
          </a:xfrm>
        </p:spPr>
        <p:txBody>
          <a:bodyPr/>
          <a:lstStyle>
            <a:lvl1pPr marL="0" indent="0" algn="ctr">
              <a:buNone/>
              <a:defRPr sz="2300"/>
            </a:lvl1pPr>
            <a:lvl2pPr marL="457220" indent="0" algn="ctr">
              <a:buNone/>
              <a:defRPr sz="2100"/>
            </a:lvl2pPr>
            <a:lvl3pPr marL="914441" indent="0" algn="ctr">
              <a:buNone/>
              <a:defRPr sz="1900"/>
            </a:lvl3pPr>
            <a:lvl4pPr marL="1371660" indent="0" algn="ctr">
              <a:buNone/>
              <a:defRPr sz="1600"/>
            </a:lvl4pPr>
            <a:lvl5pPr marL="1828881" indent="0" algn="ctr">
              <a:buNone/>
              <a:defRPr sz="1600"/>
            </a:lvl5pPr>
            <a:lvl6pPr marL="2286099" indent="0" algn="ctr">
              <a:buNone/>
              <a:defRPr sz="1600"/>
            </a:lvl6pPr>
            <a:lvl7pPr marL="2743319" indent="0" algn="ctr">
              <a:buNone/>
              <a:defRPr sz="1600"/>
            </a:lvl7pPr>
            <a:lvl8pPr marL="3200540" indent="0" algn="ctr">
              <a:buNone/>
              <a:defRPr sz="1600"/>
            </a:lvl8pPr>
            <a:lvl9pPr marL="365776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0"/>
          </p:nvPr>
        </p:nvSpPr>
        <p:spPr>
          <a:xfrm>
            <a:off x="0" y="4846320"/>
            <a:ext cx="12192000" cy="2011680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C096C-DB24-4783-832A-97A9AE05CE23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48B6A-A13E-4778-AFDC-3712105BB1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974725" y="4598988"/>
            <a:ext cx="104648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3" y="2362201"/>
            <a:ext cx="10363200" cy="2200275"/>
          </a:xfrm>
        </p:spPr>
        <p:txBody>
          <a:bodyPr anchor="b"/>
          <a:lstStyle>
            <a:lvl1pPr algn="l">
              <a:defRPr sz="49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4626866"/>
            <a:ext cx="10363200" cy="1500188"/>
          </a:xfrm>
        </p:spPr>
        <p:txBody>
          <a:bodyPr>
            <a:normAutofit/>
          </a:bodyPr>
          <a:lstStyle>
            <a:lvl1pPr marL="0" indent="0">
              <a:buNone/>
              <a:defRPr sz="2300">
                <a:solidFill>
                  <a:schemeClr val="tx2"/>
                </a:solidFill>
              </a:defRPr>
            </a:lvl1pPr>
            <a:lvl2pPr marL="4572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6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9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31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5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76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C0968-7D25-4D3B-9213-46FB1737242E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514B9-2941-4BDD-A63C-29B8E46D80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62"/>
            <a:ext cx="5384800" cy="471830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62"/>
            <a:ext cx="5384800" cy="471830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CA3B2-1170-447E-8B38-E43C37C89006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D6CE4-BAC5-42F8-A70A-1A17CA0038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3742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5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100" b="0">
                <a:solidFill>
                  <a:schemeClr val="tx2"/>
                </a:solidFill>
              </a:defRPr>
            </a:lvl1pPr>
            <a:lvl2pPr marL="457220" indent="0">
              <a:buNone/>
              <a:defRPr sz="2100" b="1"/>
            </a:lvl2pPr>
            <a:lvl3pPr marL="914441" indent="0">
              <a:buNone/>
              <a:defRPr sz="1900" b="1"/>
            </a:lvl3pPr>
            <a:lvl4pPr marL="1371660" indent="0">
              <a:buNone/>
              <a:defRPr sz="1600" b="1"/>
            </a:lvl4pPr>
            <a:lvl5pPr marL="1828881" indent="0">
              <a:buNone/>
              <a:defRPr sz="1600" b="1"/>
            </a:lvl5pPr>
            <a:lvl6pPr marL="2286099" indent="0">
              <a:buNone/>
              <a:defRPr sz="1600" b="1"/>
            </a:lvl6pPr>
            <a:lvl7pPr marL="2743319" indent="0">
              <a:buNone/>
              <a:defRPr sz="1600" b="1"/>
            </a:lvl7pPr>
            <a:lvl8pPr marL="3200540" indent="0">
              <a:buNone/>
              <a:defRPr sz="1600" b="1"/>
            </a:lvl8pPr>
            <a:lvl9pPr marL="365776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12"/>
            <a:ext cx="5242560" cy="3951285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5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1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20" indent="0">
              <a:buNone/>
              <a:defRPr sz="2100" b="1"/>
            </a:lvl2pPr>
            <a:lvl3pPr marL="914441" indent="0">
              <a:buNone/>
              <a:defRPr sz="1900" b="1"/>
            </a:lvl3pPr>
            <a:lvl4pPr marL="1371660" indent="0">
              <a:buNone/>
              <a:defRPr sz="1600" b="1"/>
            </a:lvl4pPr>
            <a:lvl5pPr marL="1828881" indent="0">
              <a:buNone/>
              <a:defRPr sz="1600" b="1"/>
            </a:lvl5pPr>
            <a:lvl6pPr marL="2286099" indent="0">
              <a:buNone/>
              <a:defRPr sz="1600" b="1"/>
            </a:lvl6pPr>
            <a:lvl7pPr marL="2743319" indent="0">
              <a:buNone/>
              <a:defRPr sz="1600" b="1"/>
            </a:lvl7pPr>
            <a:lvl8pPr marL="3200540" indent="0">
              <a:buNone/>
              <a:defRPr sz="1600" b="1"/>
            </a:lvl8pPr>
            <a:lvl9pPr marL="365776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12"/>
            <a:ext cx="5242560" cy="3951285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88425-3E5D-4950-B296-55FF4523EF04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F7CC9-A116-4999-8C59-A91138DAA3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4D775-ABDA-4ED2-B08F-60D5B2C1DB56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4FCFC-1754-4229-A7D2-F8F8ACB212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0C501-BE3A-4F6D-A0F6-83017A7B6D66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F005C-D80C-44C4-8A9B-A6348517B9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912019" y="3580607"/>
            <a:ext cx="5578475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792087"/>
            <a:ext cx="2852928" cy="1261875"/>
          </a:xfrm>
        </p:spPr>
        <p:txBody>
          <a:bodyPr anchor="b">
            <a:noAutofit/>
          </a:bodyPr>
          <a:lstStyle>
            <a:lvl1pPr algn="l">
              <a:defRPr sz="23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2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71"/>
            <a:ext cx="2852928" cy="4243613"/>
          </a:xfrm>
        </p:spPr>
        <p:txBody>
          <a:bodyPr/>
          <a:lstStyle>
            <a:lvl1pPr marL="0" indent="0">
              <a:buNone/>
              <a:defRPr sz="1401"/>
            </a:lvl1pPr>
            <a:lvl2pPr marL="457220" indent="0">
              <a:buNone/>
              <a:defRPr sz="1200"/>
            </a:lvl2pPr>
            <a:lvl3pPr marL="914441" indent="0">
              <a:buNone/>
              <a:defRPr sz="900"/>
            </a:lvl3pPr>
            <a:lvl4pPr marL="1371660" indent="0">
              <a:buNone/>
              <a:defRPr sz="900"/>
            </a:lvl4pPr>
            <a:lvl5pPr marL="1828881" indent="0">
              <a:buNone/>
              <a:defRPr sz="900"/>
            </a:lvl5pPr>
            <a:lvl6pPr marL="2286099" indent="0">
              <a:buNone/>
              <a:defRPr sz="900"/>
            </a:lvl6pPr>
            <a:lvl7pPr marL="2743319" indent="0">
              <a:buNone/>
              <a:defRPr sz="900"/>
            </a:lvl7pPr>
            <a:lvl8pPr marL="3200540" indent="0">
              <a:buNone/>
              <a:defRPr sz="900"/>
            </a:lvl8pPr>
            <a:lvl9pPr marL="365776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ABA5-8A27-429C-B6F8-A4EB5C8184EF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F34DA-77F9-475B-B511-7226BFAFFA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792480"/>
            <a:ext cx="2856907" cy="1264920"/>
          </a:xfrm>
        </p:spPr>
        <p:txBody>
          <a:bodyPr anchor="b"/>
          <a:lstStyle>
            <a:lvl1pPr algn="l">
              <a:defRPr sz="23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4" y="838204"/>
            <a:ext cx="7872521" cy="5500455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20" indent="0">
              <a:buNone/>
              <a:defRPr sz="2800"/>
            </a:lvl2pPr>
            <a:lvl3pPr marL="914441" indent="0">
              <a:buNone/>
              <a:defRPr sz="2300"/>
            </a:lvl3pPr>
            <a:lvl4pPr marL="1371660" indent="0">
              <a:buNone/>
              <a:defRPr sz="2100"/>
            </a:lvl4pPr>
            <a:lvl5pPr marL="1828881" indent="0">
              <a:buNone/>
              <a:defRPr sz="2100"/>
            </a:lvl5pPr>
            <a:lvl6pPr marL="2286099" indent="0">
              <a:buNone/>
              <a:defRPr sz="2100"/>
            </a:lvl6pPr>
            <a:lvl7pPr marL="2743319" indent="0">
              <a:buNone/>
              <a:defRPr sz="2100"/>
            </a:lvl7pPr>
            <a:lvl8pPr marL="3200540" indent="0">
              <a:buNone/>
              <a:defRPr sz="2100"/>
            </a:lvl8pPr>
            <a:lvl9pPr marL="3657760" indent="0">
              <a:buNone/>
              <a:defRPr sz="21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3604"/>
            <a:ext cx="2852928" cy="4242818"/>
          </a:xfrm>
        </p:spPr>
        <p:txBody>
          <a:bodyPr/>
          <a:lstStyle>
            <a:lvl1pPr marL="0" indent="0">
              <a:buNone/>
              <a:defRPr sz="1401"/>
            </a:lvl1pPr>
            <a:lvl2pPr marL="457220" indent="0">
              <a:buNone/>
              <a:defRPr sz="1200"/>
            </a:lvl2pPr>
            <a:lvl3pPr marL="914441" indent="0">
              <a:buNone/>
              <a:defRPr sz="900"/>
            </a:lvl3pPr>
            <a:lvl4pPr marL="1371660" indent="0">
              <a:buNone/>
              <a:defRPr sz="900"/>
            </a:lvl4pPr>
            <a:lvl5pPr marL="1828881" indent="0">
              <a:buNone/>
              <a:defRPr sz="900"/>
            </a:lvl5pPr>
            <a:lvl6pPr marL="2286099" indent="0">
              <a:buNone/>
              <a:defRPr sz="900"/>
            </a:lvl6pPr>
            <a:lvl7pPr marL="2743319" indent="0">
              <a:buNone/>
              <a:defRPr sz="900"/>
            </a:lvl7pPr>
            <a:lvl8pPr marL="3200540" indent="0">
              <a:buNone/>
              <a:defRPr sz="900"/>
            </a:lvl8pPr>
            <a:lvl9pPr marL="365776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871D-6A26-4933-B331-A299632CC6C4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15AD-E691-4981-8332-5501E20FC4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21" rIns="91439" bIns="4572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39" tIns="45720" rIns="91439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21" rIns="91439" bIns="4572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9050"/>
            <a:ext cx="3860800" cy="328613"/>
          </a:xfrm>
          <a:prstGeom prst="rect">
            <a:avLst/>
          </a:prstGeom>
        </p:spPr>
        <p:txBody>
          <a:bodyPr vert="horz" lIns="91439" tIns="45720" rIns="91439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5B8E20-169F-48AC-BE7A-4D2AAFAD1592}" type="datetime1">
              <a:rPr lang="ru-RU"/>
              <a:pPr>
                <a:defRPr/>
              </a:pPr>
              <a:t>15.08.2025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9050"/>
            <a:ext cx="5486400" cy="328613"/>
          </a:xfrm>
          <a:prstGeom prst="rect">
            <a:avLst/>
          </a:prstGeom>
        </p:spPr>
        <p:txBody>
          <a:bodyPr vert="horz" lIns="91439" tIns="45720" rIns="91439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9050"/>
            <a:ext cx="1422400" cy="328613"/>
          </a:xfrm>
          <a:prstGeom prst="rect">
            <a:avLst/>
          </a:prstGeom>
        </p:spPr>
        <p:txBody>
          <a:bodyPr vert="horz" wrap="square" lIns="91439" tIns="45720" rIns="91439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FF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09F8DF4-BC1C-459E-8377-0BA4CAC4B1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6" r:id="rId3"/>
    <p:sldLayoutId id="2147483673" r:id="rId4"/>
    <p:sldLayoutId id="2147483677" r:id="rId5"/>
    <p:sldLayoutId id="2147483672" r:id="rId6"/>
    <p:sldLayoutId id="2147483671" r:id="rId7"/>
    <p:sldLayoutId id="2147483678" r:id="rId8"/>
    <p:sldLayoutId id="2147483670" r:id="rId9"/>
    <p:sldLayoutId id="2147483669" r:id="rId10"/>
    <p:sldLayoutId id="2147483668" r:id="rId11"/>
    <p:sldLayoutId id="2147483679" r:id="rId12"/>
    <p:sldLayoutId id="2147483680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60" indent="-182886" algn="l" defTabSz="914441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6pPr>
      <a:lvl7pPr marL="1554547" indent="-182886" algn="l" defTabSz="914441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7pPr>
      <a:lvl8pPr marL="1737438" indent="-182886" algn="l" defTabSz="914441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8pPr>
      <a:lvl9pPr marL="1920324" indent="-182886" algn="l" defTabSz="914441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0" algn="l" defTabSz="9144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1" algn="l" defTabSz="9144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0" algn="l" defTabSz="9144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81" algn="l" defTabSz="9144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9" algn="l" defTabSz="9144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19" algn="l" defTabSz="9144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40" algn="l" defTabSz="9144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60" algn="l" defTabSz="9144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magistr@magistr54.ru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2296" y="5934670"/>
            <a:ext cx="5344633" cy="923330"/>
          </a:xfrm>
          <a:prstGeom prst="rect">
            <a:avLst/>
          </a:prstGeom>
          <a:noFill/>
          <a:ln>
            <a:solidFill>
              <a:srgbClr val="00000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Сабенина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Ирина Викторовна, педагог-психолог </a:t>
            </a:r>
            <a:b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практической психологии </a:t>
            </a:r>
            <a:b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МКУ ДПО «ГЦОиЗ «Магистр»</a:t>
            </a:r>
          </a:p>
        </p:txBody>
      </p:sp>
      <p:grpSp>
        <p:nvGrpSpPr>
          <p:cNvPr id="16388" name="Группа 2"/>
          <p:cNvGrpSpPr>
            <a:grpSpLocks/>
          </p:cNvGrpSpPr>
          <p:nvPr/>
        </p:nvGrpSpPr>
        <p:grpSpPr bwMode="auto">
          <a:xfrm>
            <a:off x="1028700" y="460375"/>
            <a:ext cx="10188575" cy="1620838"/>
            <a:chOff x="1028654" y="460578"/>
            <a:chExt cx="10189333" cy="1620000"/>
          </a:xfrm>
        </p:grpSpPr>
        <p:sp>
          <p:nvSpPr>
            <p:cNvPr id="11" name="TextBox 10"/>
            <p:cNvSpPr txBox="1"/>
            <p:nvPr/>
          </p:nvSpPr>
          <p:spPr>
            <a:xfrm>
              <a:off x="2576582" y="603379"/>
              <a:ext cx="7031560" cy="135502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Департамент образования мэрии города Новосибирска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муниципальное казенное учреждение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дополнительного профессионального образования города Новосибирска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«Городской центр образования и здоровья «Магистр»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1" b="1" dirty="0">
                <a:latin typeface="+mn-lt"/>
                <a:cs typeface="+mn-cs"/>
              </a:endParaRPr>
            </a:p>
          </p:txBody>
        </p:sp>
        <p:pic>
          <p:nvPicPr>
            <p:cNvPr id="10" name="Picture 2" descr="ÐÐ°ÑÑÐ¸Ð½ÐºÐ¸ Ð¿Ð¾ Ð·Ð°Ð¿ÑÐ¾ÑÑ Ð³ÐµÑÐ± Ð½Ð¾Ð²Ð¾ÑÐ¸Ð±Ð¸ÑÑÐºÐ° 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28654" y="460578"/>
              <a:ext cx="1517763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28782" y="460578"/>
              <a:ext cx="158920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9" name="TextBox 8"/>
          <p:cNvSpPr txBox="1"/>
          <p:nvPr/>
        </p:nvSpPr>
        <p:spPr>
          <a:xfrm>
            <a:off x="906463" y="2635250"/>
            <a:ext cx="10228262" cy="2170113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lnSpc>
                <a:spcPct val="125000"/>
              </a:lnSpc>
              <a:spcAft>
                <a:spcPts val="800"/>
              </a:spcAft>
              <a:defRPr/>
            </a:pPr>
            <a:r>
              <a:rPr lang="ru-RU" altLang="ru-RU" sz="3600" b="1" dirty="0">
                <a:solidFill>
                  <a:srgbClr val="2D6CB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Общение как один из основных компонентов развития жизнеспособности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/>
          </p:cNvPr>
          <p:cNvSpPr txBox="1"/>
          <p:nvPr/>
        </p:nvSpPr>
        <p:spPr>
          <a:xfrm>
            <a:off x="5743575" y="431800"/>
            <a:ext cx="6221413" cy="16922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cs typeface="Times New Roman" panose="02020603050405020304" pitchFamily="18" charset="0"/>
              </a:rPr>
              <a:t>Жизнеспособность </a:t>
            </a:r>
            <a:r>
              <a:rPr lang="ru-RU" sz="2000" dirty="0">
                <a:cs typeface="Times New Roman" panose="02020603050405020304" pitchFamily="18" charset="0"/>
              </a:rPr>
              <a:t>– это многомерное интегральное явление, определяющее способность человека развивать и сохранять собственную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целостность и единство основных компонентов: </a:t>
            </a:r>
            <a:endParaRPr lang="ru-RU" sz="2000" dirty="0"/>
          </a:p>
        </p:txBody>
      </p:sp>
      <p:sp>
        <p:nvSpPr>
          <p:cNvPr id="8" name="Прямоугольник: скругленные углы 7">
            <a:extLst/>
          </p:cNvPr>
          <p:cNvSpPr/>
          <p:nvPr/>
        </p:nvSpPr>
        <p:spPr>
          <a:xfrm>
            <a:off x="6096000" y="2414588"/>
            <a:ext cx="3330575" cy="7318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АДАПТАЦИЯ</a:t>
            </a:r>
          </a:p>
        </p:txBody>
      </p:sp>
      <p:sp>
        <p:nvSpPr>
          <p:cNvPr id="10" name="Прямоугольник: скругленные углы 9">
            <a:extLst/>
          </p:cNvPr>
          <p:cNvSpPr/>
          <p:nvPr/>
        </p:nvSpPr>
        <p:spPr>
          <a:xfrm>
            <a:off x="6096000" y="3478213"/>
            <a:ext cx="3330575" cy="7318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  САМОРЕГУЛЯЦИЯ</a:t>
            </a:r>
          </a:p>
        </p:txBody>
      </p:sp>
      <p:sp>
        <p:nvSpPr>
          <p:cNvPr id="11" name="Прямоугольник: скругленные углы 10">
            <a:extLst/>
          </p:cNvPr>
          <p:cNvSpPr/>
          <p:nvPr/>
        </p:nvSpPr>
        <p:spPr>
          <a:xfrm>
            <a:off x="6096000" y="4510088"/>
            <a:ext cx="3422650" cy="7318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САМОРАЗВИТИЕ</a:t>
            </a:r>
          </a:p>
        </p:txBody>
      </p:sp>
      <p:sp>
        <p:nvSpPr>
          <p:cNvPr id="12" name="Прямоугольник: скругленные углы 11">
            <a:extLst/>
          </p:cNvPr>
          <p:cNvSpPr/>
          <p:nvPr/>
        </p:nvSpPr>
        <p:spPr>
          <a:xfrm>
            <a:off x="6096000" y="5540375"/>
            <a:ext cx="3514725" cy="7318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 ОСМЫСЛЕННОСТЬ</a:t>
            </a:r>
          </a:p>
        </p:txBody>
      </p:sp>
      <p:sp>
        <p:nvSpPr>
          <p:cNvPr id="2" name="Прямоугольник 1"/>
          <p:cNvSpPr/>
          <p:nvPr/>
        </p:nvSpPr>
        <p:spPr>
          <a:xfrm rot="5400000">
            <a:off x="8643263" y="3885210"/>
            <a:ext cx="4556953" cy="584775"/>
          </a:xfrm>
          <a:prstGeom prst="rect">
            <a:avLst/>
          </a:prstGeom>
          <a:gradFill>
            <a:gsLst>
              <a:gs pos="0">
                <a:schemeClr val="accent5">
                  <a:tint val="50000"/>
                  <a:shade val="86000"/>
                  <a:satMod val="140000"/>
                  <a:alpha val="40000"/>
                </a:schemeClr>
              </a:gs>
              <a:gs pos="45000">
                <a:schemeClr val="accent5">
                  <a:tint val="48000"/>
                  <a:satMod val="150000"/>
                </a:schemeClr>
              </a:gs>
              <a:gs pos="100000">
                <a:schemeClr val="accent5">
                  <a:tint val="28000"/>
                  <a:satMod val="16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коммуникабельность</a:t>
            </a:r>
          </a:p>
        </p:txBody>
      </p:sp>
      <p:cxnSp>
        <p:nvCxnSpPr>
          <p:cNvPr id="4" name="Прямая со стрелкой 3"/>
          <p:cNvCxnSpPr>
            <a:stCxn id="8" idx="3"/>
            <a:endCxn id="2" idx="2"/>
          </p:cNvCxnSpPr>
          <p:nvPr/>
        </p:nvCxnSpPr>
        <p:spPr>
          <a:xfrm>
            <a:off x="9426575" y="2779713"/>
            <a:ext cx="1203325" cy="1398587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cxnSpLocks/>
            <a:stCxn id="10" idx="3"/>
            <a:endCxn id="2" idx="2"/>
          </p:cNvCxnSpPr>
          <p:nvPr/>
        </p:nvCxnSpPr>
        <p:spPr>
          <a:xfrm>
            <a:off x="9426575" y="3844925"/>
            <a:ext cx="1203325" cy="33337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cxnSpLocks/>
            <a:stCxn id="11" idx="3"/>
            <a:endCxn id="2" idx="2"/>
          </p:cNvCxnSpPr>
          <p:nvPr/>
        </p:nvCxnSpPr>
        <p:spPr>
          <a:xfrm flipV="1">
            <a:off x="9518650" y="4178300"/>
            <a:ext cx="1111250" cy="696913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2" idx="3"/>
            <a:endCxn id="2" idx="2"/>
          </p:cNvCxnSpPr>
          <p:nvPr/>
        </p:nvCxnSpPr>
        <p:spPr>
          <a:xfrm flipV="1">
            <a:off x="9610725" y="4178300"/>
            <a:ext cx="1019175" cy="1728788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">
            <a:extLst/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r="37340"/>
          <a:stretch/>
        </p:blipFill>
        <p:spPr bwMode="auto">
          <a:xfrm>
            <a:off x="425759" y="912023"/>
            <a:ext cx="5278689" cy="5616230"/>
          </a:xfrm>
          <a:prstGeom prst="rect">
            <a:avLst/>
          </a:prstGeom>
          <a:noFill/>
          <a:effectLst>
            <a:softEdge rad="31750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1638" y="1735138"/>
            <a:ext cx="9144000" cy="165576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Трудно начать разговор</a:t>
            </a:r>
          </a:p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Трудно выразить себя</a:t>
            </a:r>
          </a:p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Немногословность</a:t>
            </a:r>
          </a:p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Не умение слушать</a:t>
            </a:r>
          </a:p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Не знают как закончить разговор</a:t>
            </a:r>
          </a:p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Не понимание причин </a:t>
            </a:r>
          </a:p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94012" y="660362"/>
            <a:ext cx="970054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+mn-cs"/>
              </a:rPr>
              <a:t>Возможные трудности в общении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61357" y="816855"/>
          <a:ext cx="10123713" cy="5147564"/>
        </p:xfrm>
        <a:graphic>
          <a:graphicData uri="http://schemas.openxmlformats.org/drawingml/2006/table">
            <a:tbl>
              <a:tblPr/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5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91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Какие личностные качества затрудняют коммуникацию?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Какие умения и качества необходимо развивать для конструктивной коммуникации?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065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Вспыльчивость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Прямолинейность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Резкость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Торопливость 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Обостренное самолюбие 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Упрямство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Самоуверенность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Отсутствие чувства юмора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Обидчивость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Простодушие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Медлительность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Сухость 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Неорганизованность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уверенно говорить и выражать свои мысли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идти на компромиссы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быстро адаптироваться к изменениям обстановки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Готовность к публичным выступлениям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инициировать диалог с незнакомыми людьми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менять тему, направляя разговор в нужное русло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вызывать интерес у людей разных возрастных групп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не говорить лишнего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слушать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широко мыслить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общаться ярким и образным языком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63875" y="2473325"/>
            <a:ext cx="6086475" cy="193992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Адрес:</a:t>
            </a:r>
            <a:r>
              <a:rPr lang="ru-RU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г. Новосибирск,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ул. Дмитрия </a:t>
            </a:r>
            <a:r>
              <a:rPr lang="ru-RU" sz="24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Шамшурина</a:t>
            </a:r>
            <a:r>
              <a:rPr lang="ru-RU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Контакты:</a:t>
            </a:r>
            <a:r>
              <a:rPr lang="ru-RU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304-71-24</a:t>
            </a:r>
            <a:endParaRPr lang="ru-RU" sz="2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magistr@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edu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54.ru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hlinkClick r:id="rId2"/>
              </a:rPr>
              <a:t> </a:t>
            </a: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https://magistr54.ru</a:t>
            </a:r>
            <a:endParaRPr lang="ru-RU" sz="2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pSp>
        <p:nvGrpSpPr>
          <p:cNvPr id="35842" name="Группа 6"/>
          <p:cNvGrpSpPr>
            <a:grpSpLocks/>
          </p:cNvGrpSpPr>
          <p:nvPr/>
        </p:nvGrpSpPr>
        <p:grpSpPr bwMode="auto">
          <a:xfrm>
            <a:off x="998538" y="460375"/>
            <a:ext cx="10190162" cy="1620838"/>
            <a:chOff x="1028654" y="460578"/>
            <a:chExt cx="10189333" cy="1620000"/>
          </a:xfrm>
        </p:grpSpPr>
        <p:sp>
          <p:nvSpPr>
            <p:cNvPr id="8" name="TextBox 7"/>
            <p:cNvSpPr txBox="1"/>
            <p:nvPr/>
          </p:nvSpPr>
          <p:spPr>
            <a:xfrm>
              <a:off x="2576340" y="603379"/>
              <a:ext cx="7032053" cy="135502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Департамент образования мэрии города Новосибирска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муниципальное казенное учреждение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дополнительного профессионального образования города Новосибирска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«Городской центр образования и здоровья «Магистр»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1" b="1" dirty="0">
                <a:latin typeface="+mn-lt"/>
                <a:cs typeface="+mn-cs"/>
              </a:endParaRPr>
            </a:p>
          </p:txBody>
        </p:sp>
        <p:pic>
          <p:nvPicPr>
            <p:cNvPr id="9" name="Picture 2" descr="ÐÐ°ÑÑÐ¸Ð½ÐºÐ¸ Ð¿Ð¾ Ð·Ð°Ð¿ÑÐ¾ÑÑ Ð³ÐµÑÐ± Ð½Ð¾Ð²Ð¾ÑÐ¸Ð±Ð¸ÑÑÐºÐ° 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28654" y="460578"/>
              <a:ext cx="1517527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629029" y="460578"/>
              <a:ext cx="1588958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5038</TotalTime>
  <Words>215</Words>
  <Application>Microsoft Office PowerPoint</Application>
  <PresentationFormat>Широкоэкранный</PresentationFormat>
  <Paragraphs>53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 Unicode MS</vt:lpstr>
      <vt:lpstr>Calibri</vt:lpstr>
      <vt:lpstr>Tahoma</vt:lpstr>
      <vt:lpstr>Times New Roman</vt:lpstr>
      <vt:lpstr>Wingdings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K002</dc:creator>
  <cp:lastModifiedBy>Дмитрий</cp:lastModifiedBy>
  <cp:revision>327</cp:revision>
  <dcterms:created xsi:type="dcterms:W3CDTF">2019-11-18T06:33:52Z</dcterms:created>
  <dcterms:modified xsi:type="dcterms:W3CDTF">2025-08-15T07:59:22Z</dcterms:modified>
</cp:coreProperties>
</file>