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65" r:id="rId3"/>
    <p:sldId id="291" r:id="rId4"/>
    <p:sldId id="320" r:id="rId5"/>
    <p:sldId id="321" r:id="rId6"/>
    <p:sldId id="324" r:id="rId7"/>
    <p:sldId id="292" r:id="rId8"/>
    <p:sldId id="327" r:id="rId9"/>
    <p:sldId id="331" r:id="rId10"/>
    <p:sldId id="333" r:id="rId11"/>
    <p:sldId id="328" r:id="rId12"/>
    <p:sldId id="329" r:id="rId13"/>
    <p:sldId id="335" r:id="rId14"/>
    <p:sldId id="334" r:id="rId15"/>
    <p:sldId id="294" r:id="rId16"/>
    <p:sldId id="336" r:id="rId17"/>
    <p:sldId id="337" r:id="rId18"/>
    <p:sldId id="338" r:id="rId19"/>
    <p:sldId id="339" r:id="rId20"/>
    <p:sldId id="340" r:id="rId21"/>
    <p:sldId id="344" r:id="rId22"/>
    <p:sldId id="343" r:id="rId23"/>
    <p:sldId id="345" r:id="rId24"/>
    <p:sldId id="346" r:id="rId25"/>
    <p:sldId id="263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9BB5-6EEF-4C99-AE86-EE884FE86FAF}" type="datetimeFigureOut">
              <a:rPr lang="ru-RU" smtClean="0"/>
              <a:t>12.05.2026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F4B0-359D-4D58-9DC5-C12E0D36F9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pic>
        <p:nvPicPr>
          <p:cNvPr id="8" name="Picture 2" descr="ÐÐ°ÑÑÐ¸Ð½ÐºÐ¸ Ð¿Ð¾ Ð·Ð°Ð¿ÑÐ¾ÑÑ Ð³ÐµÑÐ± Ð½Ð¾Ð²Ð¾ÑÐ¸Ð±Ð¸ÑÑÐºÐ°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65" y="573949"/>
            <a:ext cx="1427666" cy="1399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 txBox="1"/>
          <p:nvPr/>
        </p:nvSpPr>
        <p:spPr>
          <a:xfrm>
            <a:off x="1467591" y="573949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Департамент образования мэрии города Новосибирска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Муниципальное бюджетное учреждение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города Новосибирска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 «Центр психолого-педагогической, медицинской и социальной помощи детям «Магистр»</a:t>
            </a:r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104971" y="1930693"/>
            <a:ext cx="10152403" cy="119167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Нормативно-правовые основы деятельности тьютора  дошкольной образовательной организации.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Рабочая документация тьютора </a:t>
            </a:r>
            <a:endParaRPr lang="ru-RU" sz="3200" dirty="0" smtClean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3048000" indent="0">
              <a:buNone/>
              <a:tabLst>
                <a:tab pos="3225800" algn="l"/>
                <a:tab pos="341122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Яковенко  Татьяна Дмитриевна</a:t>
            </a:r>
            <a:r>
              <a:rPr lang="ru-RU" sz="24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, заведующий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отделом организационно-методического сопровождения и повышения квалификации  МБУ ППМС-центр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«Магистр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доцент НГПУ, специальный психолог, Почетный работник воспитания и просвещения  Российской Федерации</a:t>
            </a:r>
            <a:endParaRPr lang="ru-RU" sz="2400" b="1" dirty="0">
              <a:solidFill>
                <a:srgbClr val="00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</a:pPr>
            <a:endParaRPr lang="ru-RU" sz="3200" b="1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" y="6272929"/>
            <a:ext cx="121920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Новосибирск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,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2026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112395"/>
            <a:ext cx="12192000" cy="403415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НОРМАТИВНОЕ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РЕГУЛИРОВАНИЕ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ПРОФЕССИОНАЛЬНОЙ</a:t>
            </a: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ДЕЯТЕЛЬНОСТИ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СОПРОВОЖДЕНИЮ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ОБРАЗОВАНИЯ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ОБУЧАЮЩИХСЯ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Предоставление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тьюторского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сопровождения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ДОО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может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осуществляться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основании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трудового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договора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основании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трудового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договора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внутреннем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/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внешнем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совместительстве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также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использованием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сетевой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формы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образовательных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программ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основании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договора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между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организациями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числе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некоммерческими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организациями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соответствии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действующим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законодательством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Российской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Федерации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Продолжительность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рабочего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времени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ставку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заработной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платы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составляет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36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часов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неделю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en-US" altLang="ru-RU" sz="2800" b="1" spc="-1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112395"/>
            <a:ext cx="11617325" cy="403415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ru-RU" alt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НОРМАТИВНОЕ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РЕГУЛИРОВАНИЕ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ПРОФЕССИОНАЛЬНОЙ</a:t>
            </a: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ДЕЯТЕЛЬНОСТИ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СОПРОВОЖДЕНИЮ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ОБРАЗОВАНИЯ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ОБУЧАЮЩИХСЯ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должностные обязанности тьютора 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в</a:t>
            </a: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Един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квалификационн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справочник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должностей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руководителей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специалистов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служащих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раздел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«Квалификационные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характеристики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должностей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работников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образования»</a:t>
            </a:r>
            <a:r>
              <a:rPr 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Приказ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Министерства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здравоохранения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социального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развития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Российской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Федерации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от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26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августа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2010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г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№</a:t>
            </a:r>
            <a:r>
              <a:rPr lang="en-US" altLang="ru-RU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761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</a:t>
            </a:r>
            <a:r>
              <a:rPr lang="ru-RU" altLang="en-US" sz="2800" b="1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).</a:t>
            </a:r>
          </a:p>
          <a:p>
            <a:pPr>
              <a:buClr>
                <a:srgbClr val="4F81BD"/>
              </a:buClr>
              <a:buFont typeface="Wingdings" panose="05000000000000000000" charset="0"/>
              <a:buChar char="§"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Наиболее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полно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функции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трудовые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действия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необходимые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для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выполнения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компетенции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раскрыты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профессиональном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стандарте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«Специалист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области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воспитания»</a:t>
            </a:r>
            <a:r>
              <a:rPr 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одной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трудовых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функций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которого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является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тьюторское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сопровождение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обучающихся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0"/>
            <a:ext cx="11617325" cy="403415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ru-RU" alt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НОРМАТИВНОЕ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РЕГУЛИРОВАНИЕ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ПРОФЕССИОНАЛЬНОЙ</a:t>
            </a: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ДЕЯТЕЛЬНОСТИ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СОПРОВОЖДЕНИЮ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ОБРАЗОВАНИЯ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ОБУЧАЮЩИХСЯ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   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Обобщенная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трудовая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функция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(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ОТФ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)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тьютора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 профессиональном стандарте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раскрывается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через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3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конкретные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трудовые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функции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: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1)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педагогическое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сопровождение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реализации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обучающимися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включая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 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обучающихся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ОВЗ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инвалидностью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ИОМ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проектов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;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2)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организация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образовательной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среды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для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реализации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обучающимися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включая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обучающихся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ОВЗ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инвалидностью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проектов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;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3)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организационно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-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методическое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обеспечение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реализации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обучающимися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включая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обучающихся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ОВЗ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инвалидностью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ИОМ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проектов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.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u="sng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Примечание: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к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аждая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трех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трудовых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функций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представлена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далее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развернутом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виде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через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систему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трудовых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действий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необходимых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для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выполнения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знаний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умений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49860" y="0"/>
            <a:ext cx="11715750" cy="410781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US" alt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ПРОФЕССИОНАЛЬН</a:t>
            </a:r>
            <a:r>
              <a:rPr lang="ru-RU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АЯ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ДЕЯТЕЛЬНОСТ</a:t>
            </a:r>
            <a:r>
              <a:rPr lang="ru-RU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Ь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СОПРОВОЖДЕНИЮ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ОБРАЗОВАНИЯ</a:t>
            </a:r>
            <a:r>
              <a:rPr lang="ru-RU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ОБУЧАЮЩИХСЯ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</a:p>
          <a:p>
            <a:pPr>
              <a:buFont typeface="Wingdings" panose="05000000000000000000" charset="0"/>
              <a:buChar char="§"/>
            </a:pP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это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педагогический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работник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который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организует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процесс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индивидуальной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работы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о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бучающимся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направленный на его включение в образовательную среду ДОО.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" panose="05000000000000000000" charset="0"/>
              <a:buChar char="§"/>
            </a:pP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Работая 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имся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принимает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участие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разработке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 сопровождении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ИОМ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организует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взаимодействие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ребенка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воспитателями,</a:t>
            </a:r>
            <a:r>
              <a:rPr lang="en-US" alt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другими</a:t>
            </a:r>
            <a:r>
              <a:rPr lang="en-US" alt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педагогическими</a:t>
            </a:r>
            <a:r>
              <a:rPr lang="en-US" alt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работниками</a:t>
            </a:r>
            <a:r>
              <a:rPr lang="en-US" alt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помогает в налаживании </a:t>
            </a:r>
            <a:r>
              <a:rPr lang="ru-RU" altLang="en-US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контактов со сверстниками, </a:t>
            </a:r>
            <a:r>
              <a:rPr lang="ru-RU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осуществляет</a:t>
            </a:r>
            <a:r>
              <a:rPr lang="en-US" alt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мониторинг</a:t>
            </a:r>
            <a:r>
              <a:rPr lang="en-US" alt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динамики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освоения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ребенком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адаптированной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образовательной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программы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том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числе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ИОМ</a:t>
            </a:r>
            <a:r>
              <a:rPr lang="en-US" alt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0"/>
            <a:ext cx="11617325" cy="403415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Основные задачи деятельности тьютора в инклюзивном образовании</a:t>
            </a:r>
          </a:p>
          <a:p>
            <a:pPr marL="0" indent="0" algn="l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sz="2800" b="1" dirty="0">
                <a:sym typeface="+mn-ea"/>
              </a:rPr>
              <a:t>    </a:t>
            </a:r>
            <a:r>
              <a:rPr lang="ru-RU" sz="2800" b="1" dirty="0">
                <a:solidFill>
                  <a:srgbClr val="0070C0"/>
                </a:solidFill>
                <a:sym typeface="+mn-ea"/>
              </a:rPr>
              <a:t>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Деятельность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тьютора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в инклюзивном образовании должна быть направлена на решение следующих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основных задач:</a:t>
            </a:r>
            <a:endPara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0" hangingPunct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создание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условий для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успешного обучения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ребенка с ОВЗ;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0" hangingPunct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создание условий для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успешной социализации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ребенка с ОВЗ;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0" hangingPunct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создание условий для максимального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раскрытия   потенциала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личности ребенка с ОВЗ.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Clr>
                <a:srgbClr val="4F81BD"/>
              </a:buClr>
              <a:buFont typeface="Wingdings" panose="05000000000000000000" pitchFamily="2" charset="2"/>
              <a:buNone/>
            </a:pPr>
            <a:endParaRPr lang="ru-RU" altLang="en-US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788775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УЧА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СТИЕ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РАЗРАБОТКЕ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ИНДИВИДУАЛЬНОГО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ОБРАЗОВАТЕЛЬНОГО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МАРШРУТА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ОБУЧАЮЩЕГОСЯ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диагностический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  <a:p>
            <a:pPr algn="l">
              <a:buFont typeface="Wingdings" panose="05000000000000000000" charset="0"/>
              <a:buChar char="q"/>
            </a:pP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документации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(заключение ПМПК, ИПРА (при наличии), ФАОП, выписки о проведенных и планируемых реабилитационных мероприятиях).</a:t>
            </a:r>
          </a:p>
          <a:p>
            <a:pPr algn="l">
              <a:buFont typeface="Wingdings" panose="05000000000000000000" charset="0"/>
              <a:buChar char="q"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родителями и ребенком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(сбор информации о ребенке в процессе наблюдения и беседы с родителями, информирование родителей о функциональных обязанностях тьютора,  обсуждение периодичности и форм взаимодействия тьютора с семьей ребенка с ОВЗ).  </a:t>
            </a:r>
            <a:endParaRPr lang="en-US" altLang="ru-RU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alt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altLang="ru-RU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788775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УЧА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СТИЕ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РАЗРАБОТКЕ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ИОМ</a:t>
            </a:r>
            <a:endParaRPr lang="en-US" alt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роектировочный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</a:p>
          <a:p>
            <a:pPr algn="l">
              <a:buFont typeface="Wingdings" panose="05000000000000000000" charset="0"/>
              <a:buChar char="q"/>
            </a:pP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тьютором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встречи специалистов ППк, воспитателей группы и родителей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ребенка с ОВЗ для обсуждения образовательного запроса родителей, согласования позиций ДОО и семьи относительно целей и задач сопровождения ребенка с ОВЗ.</a:t>
            </a:r>
          </a:p>
          <a:p>
            <a:pPr algn="l">
              <a:buFont typeface="Wingdings" panose="05000000000000000000" charset="0"/>
              <a:buChar char="q"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специалистами ППк (в том числе и тьютором)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что предполагает решение комплекса задач: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режима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ДОУ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коррекционно-развивающей работы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788775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УЧА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СТИЕ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РАЗРАБОТКЕ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ИОМ</a:t>
            </a:r>
            <a:endParaRPr lang="en-US" alt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роектировочный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(продолжение)</a:t>
            </a:r>
            <a:endParaRPr lang="en-US" altLang="en-US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Font typeface="Wingdings" panose="05000000000000000000" charset="0"/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подбор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необходимого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технического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пространственной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зоны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определение параметров и процедуры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динамики познавательного и личностного развития ребенка с ОВЗ, степени его адаптации в обществе сверстников;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определение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 социализации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ОВЗ;</a:t>
            </a:r>
          </a:p>
          <a:p>
            <a:pPr marL="0" indent="0" algn="l">
              <a:buFont typeface="Wingdings" panose="05000000000000000000" charset="0"/>
              <a:buNone/>
            </a:pPr>
            <a:endParaRPr lang="en-US" altLang="ru-RU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788775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УЧА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СТИЕ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РАЗРАБОТКЕ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СОПРОВОЖДЕНИИ</a:t>
            </a:r>
            <a:r>
              <a:rPr lang="en-US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ИОМ</a:t>
            </a:r>
            <a:endParaRPr lang="en-US" alt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роектировочный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(продолжение)</a:t>
            </a:r>
            <a:endParaRPr lang="en-US" altLang="en-US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Font typeface="Wingdings" panose="05000000000000000000" charset="0"/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учетом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потребносте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 ребенка с ОВЗ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нужны ли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навигации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разметка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указатели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пиктограммы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стенах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таблички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тексты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какой должна быть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сенсорная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освещение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звуки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запахи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личные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l">
              <a:buFont typeface="Wingdings" panose="05000000000000000000" charset="0"/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нужны ли 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специальная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мебель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отдыха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обозначить место, где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будет сидеть ребенок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время занятий в группе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нужны ли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специальные дидактические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бумажные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788775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замечания!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 Поскольку на федеральном уровне не заданы требования к ИОМ, то каждая ОО должна разработать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свой локальный акт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определяющий  структуру и содержание ИОМ.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ИОМ разрабатывается на учебный год. При разработке учитывается уровень актуального развития и имеющиеся у ребенка с ОВЗ ресурсы развития (зона ближайшего развития).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ИОМ разрабатывается командой специалистов ППк, в состав которого должен входить и тьютор.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В ИОМ обязательно отражаются основные задачи, формы работы  специалистов ППк с ребенком, в том числе  и тьютора, а также расписание коррекционно-развивающих занятий специалистов.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ИОМ является обязательным документом для тьютора.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 С ИОМ обязательно знакомят родителей ребенка с ОВЗ.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467591" y="573949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393896" y="225083"/>
            <a:ext cx="11240086" cy="403425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вопросы для обсуждения</a:t>
            </a:r>
          </a:p>
          <a:p>
            <a:pPr marL="0" indent="0">
              <a:buNone/>
            </a:pPr>
            <a:r>
              <a:rPr lang="ru-RU" sz="3200" b="1" dirty="0" smtClean="0"/>
              <a:t>1.  На какие нормативно-правовые документы должен ориентироваться  тьютор ДОО? </a:t>
            </a:r>
          </a:p>
          <a:p>
            <a:pPr marL="0" indent="0">
              <a:buNone/>
            </a:pPr>
            <a:r>
              <a:rPr lang="ru-RU" sz="3200" b="1" dirty="0" smtClean="0"/>
              <a:t>2.</a:t>
            </a:r>
            <a:r>
              <a:rPr lang="ru-RU" sz="3200" b="1" dirty="0"/>
              <a:t>  Какие трудовые функции должен выполнять тьютор в ДОО?</a:t>
            </a:r>
          </a:p>
          <a:p>
            <a:pPr marL="0" indent="0">
              <a:buNone/>
            </a:pPr>
            <a:r>
              <a:rPr lang="ru-RU" sz="3200" b="1" dirty="0"/>
              <a:t>3. Что является главным в деятельности тьютора, сопровождающего ребенка с ОВЗ?</a:t>
            </a:r>
          </a:p>
          <a:p>
            <a:pPr marL="0" indent="0">
              <a:buNone/>
            </a:pPr>
            <a:r>
              <a:rPr lang="ru-RU" sz="3200" b="1" dirty="0"/>
              <a:t>4. Какова роль тьютора в разработке и сопровождении индивидуального образовательного маршрута (ИОМ) ребенка с ОВЗ? </a:t>
            </a:r>
          </a:p>
          <a:p>
            <a:pPr marL="0" indent="0">
              <a:buNone/>
            </a:pPr>
            <a:r>
              <a:rPr lang="ru-RU" sz="3200" b="1" dirty="0"/>
              <a:t>5. Что нужно знать про рабочую документацию тьютора? 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927840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УЧА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СТИЕ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ТЬЮТОРА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В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РАЗРАБОТКЕ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СОПРОВОЖДЕНИИ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ИОМ</a:t>
            </a:r>
            <a:endParaRPr lang="en-US" altLang="ru-RU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pPr marL="0" indent="0" algn="ctr">
              <a:buNone/>
            </a:pP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тьютора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l"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адаптацию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дидактических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предусмотренных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ППк с ребенком и по поводу ребенка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ОВЗ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None/>
            </a:pP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целей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сформулированных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корректировку (при необходимости) ИОМ специалистами ППк.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97155" y="985520"/>
            <a:ext cx="15228570" cy="394716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Тьютор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отслеживает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с ОВЗ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l">
              <a:buNone/>
            </a:pP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оценку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опираясь на материалы собственных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наблюдений.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На заседаниях ППк обсуждаются результаты командной работы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сопровождению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ИОМ.</a:t>
            </a: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21310" y="109855"/>
            <a:ext cx="13527405" cy="9296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 algn="ctr">
              <a:buNone/>
            </a:pP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УЧА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СТИЕ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ТЬЮТОРА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В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РАЗРАБОТКЕ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СОПРОВОЖДЕНИИ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ИОМ</a:t>
            </a:r>
            <a:endParaRPr lang="en-US" altLang="ru-RU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Контрольно-оценочный этап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82880" y="635"/>
            <a:ext cx="11927840" cy="439928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Важные замечания!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 течение всего времени сопровождения ребенка с ОВЗ тьютор должен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внимательно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наблюда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ть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его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поведением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реакциями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разных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ситуациях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(на занятиях в группе, на коррекционно-развивающих занятиях специалистов, в режимных моментах, в совместной  деятельности с детьми и в самостоятельной деятельности), замечать особенности 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взаимодействи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я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воспитателями, </a:t>
            </a:r>
            <a:r>
              <a:rPr lang="en-US" alt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детьми</a:t>
            </a:r>
            <a:r>
              <a:rPr lang="ru-RU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и обязательно фиксировать свои наблюдения в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дневнике. 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Дневник наблюдений - обязательный документ тьютора. 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Все достижения ребенка (в любой деятельности) рекомендуется оформлять вместе с родителями в виде 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портфолио.</a:t>
            </a:r>
            <a:endParaRPr lang="en-US" altLang="ru-RU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ctr">
              <a:buNone/>
            </a:pPr>
            <a:endParaRPr lang="en-US" altLang="ru-RU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72720" y="288290"/>
            <a:ext cx="11736705" cy="41116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наблюдений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тьютор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фиксирует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целью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освоении АОП, детских видов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адаптации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l">
              <a:buNone/>
            </a:pP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Помимо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особенностей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режимных моментах,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занятиях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совместной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и самостоятельной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тьютор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фиксирует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отмечаются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способам деятельности,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возникновении 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трудностей, эмоциональных переживаний;</a:t>
            </a:r>
            <a:b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отмечаются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специалистами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взрослыми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также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эмоциональные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различные ситуации взаимодействия</a:t>
            </a:r>
            <a:r>
              <a:rPr lang="en-US" alt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r>
              <a:rPr lang="ru-RU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дневника свободная.  Основное требование: корректная фиксация ситуаций, без эмоциональных оценок.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78425"/>
            <a:ext cx="12192000" cy="1679575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72720" y="201295"/>
            <a:ext cx="11736705" cy="419862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знать про рабочую документацию тьютора?</a:t>
            </a:r>
          </a:p>
          <a:p>
            <a:pPr marL="0" indent="0" algn="l">
              <a:buNone/>
            </a:pPr>
            <a:r>
              <a:rPr lang="ru-RU" alt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федеральном уровне перечень необходимых документов не определен. Поэтому в ДОО должен быть разработан </a:t>
            </a:r>
            <a:r>
              <a:rPr lang="ru-RU" alt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акт,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определяющий минимум рабочей документации тьютора.</a:t>
            </a:r>
          </a:p>
          <a:p>
            <a:pPr marL="0" indent="0" algn="l">
              <a:buNone/>
            </a:pP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(минимум) документации тьютора ДОО: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писок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нуждающихся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тьюторском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опровождении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заведующим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заведующим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Циклограмма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утвержденная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заведующим</a:t>
            </a:r>
            <a:r>
              <a:rPr lang="en-US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ОУ</a:t>
            </a:r>
            <a:r>
              <a:rPr lang="en-US" alt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ru-RU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Журнал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учета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рабочего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ИОМ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Диагностические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утвержденные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</a:t>
            </a:r>
            <a:r>
              <a:rPr lang="en-US" alt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  <a:p>
            <a:pPr marL="0" indent="0" algn="ctr">
              <a:buNone/>
            </a:pPr>
            <a:endParaRPr lang="ru-RU" alt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pic>
        <p:nvPicPr>
          <p:cNvPr id="8" name="Picture 2" descr="ÐÐ°ÑÑÐ¸Ð½ÐºÐ¸ Ð¿Ð¾ Ð·Ð°Ð¿ÑÐ¾ÑÑ Ð³ÐµÑÐ± Ð½Ð¾Ð²Ð¾ÑÐ¸Ð±Ð¸ÑÑÐºÐ°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86" y="594983"/>
            <a:ext cx="1427666" cy="1399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 txBox="1"/>
          <p:nvPr/>
        </p:nvSpPr>
        <p:spPr>
          <a:xfrm>
            <a:off x="1467591" y="573949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Департамент образования мэрии города Новосибирска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Муниципальное бюджетное учреждение 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 города Новосибирска</a:t>
            </a:r>
            <a:b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rPr>
              <a:t> «Центр психолого-педагогической, медицинской и социальной помощи детям «Магистр»</a:t>
            </a:r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1006117" y="2332870"/>
            <a:ext cx="10152403" cy="151998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u="sng" dirty="0" smtClean="0">
                <a:solidFill>
                  <a:srgbClr val="1F497D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Адрес</a:t>
            </a:r>
            <a:r>
              <a:rPr lang="ru-RU" sz="2400" b="1" u="sng" dirty="0">
                <a:solidFill>
                  <a:srgbClr val="1F497D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г. Новосибирск, 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ул. Дмитрия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Шамшурина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6</a:t>
            </a:r>
          </a:p>
          <a:p>
            <a:pPr marL="0" indent="0" algn="ctr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онтактный телефон: 304-71-24 (доп. 604</a:t>
            </a:r>
            <a:r>
              <a:rPr lang="ru-RU" sz="240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) - Татьяна Дмитриевна Яковенко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-67945" y="121285"/>
            <a:ext cx="11884660" cy="86931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1.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ПЕРЕЧЕНЬ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НОРМАТИВНЫХ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АКТОВ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РЕГУЛИРУЮЩИХ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ДЕЯТЕЛЬНОСТЬ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ТЬЮТОРА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ПО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СОПРОВОЖДЕНИЮ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ОБУЧАЮЩИХСЯ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ОВЗ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ИНСТРУКТИВНЫХ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ПИСЕМ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РАЗЪЯСНЕНИЙ</a:t>
            </a:r>
            <a:r>
              <a:rPr 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08305" y="1298575"/>
            <a:ext cx="11907520" cy="48844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1.</a:t>
            </a:r>
            <a:r>
              <a:rPr sz="16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sz="2400" b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Федеральный закон от 29 декабря 2012 г. № 273-ФЗ «Об образовании </a:t>
            </a:r>
          </a:p>
          <a:p>
            <a:r>
              <a:rPr sz="2400" b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в Российской Федерации» // СПС ГАРАНТ; </a:t>
            </a:r>
          </a:p>
          <a:p>
            <a:pPr marL="0" indent="0">
              <a:buNone/>
            </a:pP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2.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Приказ Министерства образования и науки Российской Федерации от 17 октября 2013 г. № 1155  «Об утверждении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Федерального государственного образовательного стандарта дошкольного образования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 (ФГОС с изменениями и дополнениями от 21.01. 2019, 08.11. 2022)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// СПС ГАРАНТ; </a:t>
            </a:r>
          </a:p>
          <a:p>
            <a:pPr marL="0" indent="0">
              <a:buNone/>
            </a:pP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3.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Приказ Министерства просвещения Российской Федерации от 25.11.2022 № 1028 «Об утверждении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федеральной образовательной программы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дошкольного образования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 (Зарегистрирован 28.12.2022 № 71847); 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4. Приказ Министерства просвещения Российской Федерации от 24.11.2022 N 1022 «Об 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утверждении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федеральной адаптированной образовательной программы дошкольного образования для обучающихся с ограниченными возможностями здоровья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(Зарегистрирован в Минюсте России 27.01.2023 N 72149);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b="1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-67945" y="121285"/>
            <a:ext cx="11884660" cy="86931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1.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ПЕРЕЧЕНЬ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НОРМАТИВНЫХ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АКТОВ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РЕГУЛИРУЮЩИХ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ДЕЯТЕЛЬНОСТЬ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ТЬЮТОРА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ПО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СОПРОВОЖДЕНИЮ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ОБУЧАЮЩИХСЯ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ОВЗ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ИНСТРУКТИВНЫХ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ПИСЕМ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РАЗЪЯСНЕНИЙ</a:t>
            </a:r>
            <a:r>
              <a:rPr 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81610" y="1298575"/>
            <a:ext cx="11808460" cy="48844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5.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Приказ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Министерства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образования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науки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Российской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Федерации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от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9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ноября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2015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г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№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1309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«Об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утверждении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Порядка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обеспечения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условий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endParaRPr lang="en-US" altLang="ru-RU" sz="2400" b="1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доступности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для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инвалидов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объектов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предоставляемых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услуг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в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сфере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образования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а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также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оказания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им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при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этом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необходимой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помощи»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//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СПС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ГАРАНТ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+mn-ea"/>
              </a:rPr>
              <a:t>;</a:t>
            </a:r>
            <a:endParaRPr lang="en-US" altLang="ru-RU" sz="2400" b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r>
              <a:rPr 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6.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Приказ Минобрнауки России от 31.07. 2020  №373 «Об утверждении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Порядка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организации и осуществления образовательной деятельности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основным общеобразовательным программам -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образовательным программам дошкольного образования»;</a:t>
            </a:r>
            <a:endParaRPr lang="ru-RU" alt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7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Приказ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Министерства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образования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науки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Российской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Федерации</a:t>
            </a:r>
          </a:p>
          <a:p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от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22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декабря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2014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г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№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1601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«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О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продолжительности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рабочего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времени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(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нормах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часов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педагогической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работы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за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ставку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заработной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платы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)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педагогических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работников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и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о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порядке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определения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учебной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нагрузки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педагогических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работников</a:t>
            </a:r>
            <a:r>
              <a:rPr lang="en-US" altLang="ru-RU" sz="2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оговариваемой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в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трудовом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договоре»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//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СПС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ГАРАНТ</a:t>
            </a:r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;</a:t>
            </a:r>
          </a:p>
          <a:p>
            <a:r>
              <a:rPr lang="en-US" altLang="ru-RU" sz="2400" b="1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endParaRPr sz="2400" b="1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-67945" y="121285"/>
            <a:ext cx="11884660" cy="86931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1.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ПЕРЕЧЕНЬ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НОРМАТИВНЫХ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АКТОВ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РЕГУЛИРУЮЩИХ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ДЕЯТЕЛЬНОСТЬ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ТЬЮТОРА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ПО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СОПРОВОЖДЕНИЮ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ОБУЧАЮЩИХСЯ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ОВЗ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ИНСТРУКТИВНЫХ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ПИСЕМ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РАЗЪЯСНЕНИЙ</a:t>
            </a:r>
            <a:r>
              <a:rPr 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81610" y="1298575"/>
            <a:ext cx="11808460" cy="623443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8.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Распоряжение Министерства просвещения РФ от 09.09. 2019 г. № Р - 93«Об утверждении примерного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Положения о психолого-педагогическом консилиуме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образовательной организации»;  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9. </a:t>
            </a: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Концепция развития системы психолого-педагогической помощи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 сфере общего образования и среднего профессионального образования в РФ на период до 2030 года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1</a:t>
            </a:r>
            <a:r>
              <a:rPr lang="ru-RU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0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Приказ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Министерства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здравоохранения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социального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развития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ru-RU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РФ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endParaRPr lang="en-US" altLang="ru-RU" sz="2400" b="1">
              <a:solidFill>
                <a:srgbClr val="7030A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от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26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августа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2010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г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№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761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н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«Об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утверждении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Единого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квалификационного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справочника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должностей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руководителей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,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специалистов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служащих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,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раздел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«Квалификационные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характеристики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должностей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работников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образования»</a:t>
            </a:r>
            <a:r>
              <a:rPr lang="ru-RU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;</a:t>
            </a:r>
            <a:endParaRPr lang="en-US" altLang="ru-RU" sz="2400" b="1">
              <a:solidFill>
                <a:srgbClr val="7030A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1</a:t>
            </a:r>
            <a:r>
              <a:rPr lang="ru-RU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1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Приказ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Министерства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труда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социальной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защиты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ru-RU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РФ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от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30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января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2023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г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№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53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н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«Об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утверждении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профессионального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стандарта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«Специалист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в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области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воспитания»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//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СПС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ГАРАНТ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  <a:sym typeface="+mn-ea"/>
              </a:rPr>
              <a:t>;</a:t>
            </a:r>
            <a:endParaRPr lang="en-US" altLang="ru-RU" sz="2400" b="1">
              <a:solidFill>
                <a:srgbClr val="7030A0"/>
              </a:solidFill>
              <a:latin typeface="Times New Roman" panose="02020603050405020304"/>
              <a:ea typeface="Times New Roman" panose="02020603050405020304"/>
            </a:endParaRPr>
          </a:p>
          <a:p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-67945" y="121285"/>
            <a:ext cx="11884660" cy="86931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ru-RU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1.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ПЕРЕЧЕНЬ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НОРМАТИВНЫХ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АКТОВ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РЕГУЛИРУЮЩИХ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ДЕЯТЕЛЬНОСТЬ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ТЬЮТОРА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ПО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СОПРОВОЖДЕНИЮ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ОБУЧАЮЩИХСЯ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С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ОВЗ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,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ИНСТРУКТИВНЫХ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ПИСЕМ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И</a:t>
            </a:r>
            <a:r>
              <a:rPr lang="en-US" alt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altLang="en-US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РАЗЪЯСНЕНИЙ</a:t>
            </a:r>
            <a:r>
              <a:rPr lang="ru-RU" sz="2400" b="1" spc="-100" dirty="0">
                <a:solidFill>
                  <a:srgbClr val="C0000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400" b="1" spc="-100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81610" y="1298575"/>
            <a:ext cx="11808460" cy="48844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1</a:t>
            </a:r>
            <a:r>
              <a:rPr lang="ru-RU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3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Письмо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Министерства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просвещения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Российской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Федерации</a:t>
            </a:r>
          </a:p>
          <a:p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от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20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февраля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2019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г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ТС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-551/07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«О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направлении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информации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сопровождении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образования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обучающихся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с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ОВЗ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инвалидностью»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//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СПС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«КонсультантПлюс»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;</a:t>
            </a:r>
          </a:p>
          <a:p>
            <a:r>
              <a:rPr lang="ru-RU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14.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Письмо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Министерства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просвещения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Российской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Федерации</a:t>
            </a:r>
          </a:p>
          <a:p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от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7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февраля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2020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г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ВБ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-234/07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«О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направлении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информации»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Методические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рекомендации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для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специалистов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психолого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медико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педагогических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комиссий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по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формулированию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заключений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включающих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рекомендации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по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сопровождению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ассистентом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помощником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) 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и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или</a:t>
            </a:r>
            <a:r>
              <a:rPr lang="en-US" altLang="ru-RU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) </a:t>
            </a:r>
            <a:r>
              <a:rPr lang="en-US" altLang="en-US" sz="2400" b="1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>тьютором»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) //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СПС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«КонсультантПлюс»</a:t>
            </a:r>
            <a:r>
              <a:rPr lang="en-US" altLang="ru-RU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;</a:t>
            </a:r>
          </a:p>
          <a:p>
            <a:r>
              <a:rPr lang="ru-RU" altLang="en-US" sz="2400" b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</a:rPr>
              <a:t>15.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Письмо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Министерства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просвещения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Российской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Федерации</a:t>
            </a:r>
          </a:p>
          <a:p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от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31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августа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2023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г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АБ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-3569/07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«О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направлении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разъяснений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по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организации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</a:p>
          <a:p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образования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обучающихся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с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ОВЗ»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//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СПС</a:t>
            </a:r>
            <a:r>
              <a:rPr lang="en-US" altLang="ru-RU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«КонсультантПлюс»</a:t>
            </a:r>
            <a:r>
              <a:rPr lang="ru-RU" altLang="en-US" sz="2400" b="1">
                <a:solidFill>
                  <a:srgbClr val="7030A0"/>
                </a:solidFill>
                <a:latin typeface="Times New Roman" panose="02020603050405020304"/>
                <a:ea typeface="Times New Roman" panose="02020603050405020304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112541"/>
            <a:ext cx="11240086" cy="403425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Практические рекомендации</a:t>
            </a: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Скачайте документы, выделенные в данной презентации 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фиолетовым цветом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и оформите их в общий  электронный документ.</a:t>
            </a: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Изучите данные документы, выделив в каждом из них ключевые идеи (требования</a:t>
            </a:r>
            <a:r>
              <a:rPr lang="ru-RU" sz="2800" b="1" spc="-1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 </a:t>
            </a:r>
            <a:r>
              <a:rPr lang="ru-RU" sz="2800" b="1" spc="-1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ФЗ «Об образовании в Российской Федерации» обратите внимание на статьи </a:t>
            </a:r>
            <a:r>
              <a:rPr lang="ru-RU" sz="2800" b="1" spc="-100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2, 5, 11, 23, 33, 42, 43, 48, 64, 65, 67, 79.</a:t>
            </a:r>
            <a:endParaRPr lang="ru-RU" sz="2800" b="1" spc="-100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Опирайтесь на данные документы при разработке своей рабочей документации, при организации взаимодействия с администрацией ДОО,  другими специалистами сопровождения, родителями ребенка с ОВЗ, при подготовке выступлений, аттестационной работы и т.д.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112541"/>
            <a:ext cx="11240086" cy="403425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НОРМАТИВНОЕ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РЕГУЛИРОВАНИЕ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ПРОФЕССИОНАЛЬНОЙ</a:t>
            </a: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ДЕЯТЕЛЬНОСТИ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СОПРОВОЖДЕНИЮ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ОБРАЗОВАНИЯ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ОБУЧАЮЩИХСЯ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Основанием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включения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должности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штатное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расписание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ДОО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является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первую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очередь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заключение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ПМПК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рекомендациях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которой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обучающемуся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ОВЗ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рекомендовано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тьюторское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сопровождение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Одновременно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ДОО 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самостоятельна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установлении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штатного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расписания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имеет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возможность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учетом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рекомендаций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ППк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включить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него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должность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тьютора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или возложить обязанности тьютора на педагогического работника (с его согласия).</a:t>
            </a:r>
          </a:p>
          <a:p>
            <a:pPr>
              <a:buClr>
                <a:srgbClr val="4F81BD"/>
              </a:buClr>
              <a:buFont typeface="Wingdings" panose="05000000000000000000" charset="0"/>
              <a:buChar char="§"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Решение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введении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штатное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расписание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принимается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заведующим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основании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рекомендаций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ПМПК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или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учетом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рекомендаций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ППк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ДОО.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9141"/>
            <a:ext cx="12192000" cy="1698859"/>
          </a:xfrm>
          <a:prstGeom prst="rect">
            <a:avLst/>
          </a:prstGeom>
        </p:spPr>
      </p:pic>
      <p:sp>
        <p:nvSpPr>
          <p:cNvPr id="9" name="Заголовок 1"/>
          <p:cNvSpPr txBox="1"/>
          <p:nvPr/>
        </p:nvSpPr>
        <p:spPr>
          <a:xfrm>
            <a:off x="1397252" y="837686"/>
            <a:ext cx="9690929" cy="1291982"/>
          </a:xfrm>
          <a:prstGeom prst="rect">
            <a:avLst/>
          </a:prstGeom>
        </p:spPr>
        <p:txBody>
          <a:bodyPr vert="horz" lIns="91439" tIns="45720" rIns="91439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9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Roboto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/>
          <p:cNvSpPr txBox="1"/>
          <p:nvPr/>
        </p:nvSpPr>
        <p:spPr>
          <a:xfrm>
            <a:off x="0" y="112395"/>
            <a:ext cx="12192000" cy="403415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ru-RU" alt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НОРМАТИВНОЕ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РЕГУЛИРОВАНИЕ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ПРОФЕССИОНАЛЬНОЙ</a:t>
            </a:r>
          </a:p>
          <a:p>
            <a:pPr marL="0" indent="0" algn="ctr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ДЕЯТЕЛЬНОСТИ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ТЬЮТОРА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ПО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СОПРОВОЖДЕНИЮ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ОБРАЗОВАНИЯ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ОБУЧАЮЩИХСЯ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ОВЗ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en-US" alt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ИНВАЛИДНОСТЬЮ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тьюторского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сопровождения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ДОО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анализируется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детях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нуждающихся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тьюторско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сопровождени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•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определяется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индивидуально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каждого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ребенка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нуждающегося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тьюторском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сопровождении</a:t>
            </a:r>
            <a:r>
              <a:rPr lang="en-US" altLang="ru-RU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количество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необходимых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ему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часов</a:t>
            </a:r>
            <a:r>
              <a:rPr lang="en-US" altLang="ru-RU" sz="2800" b="1" spc="-10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сопровождения</a:t>
            </a:r>
            <a:r>
              <a:rPr lang="ru-RU" altLang="en-US" sz="2800" b="1" spc="-1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marL="0" indent="0">
              <a:buClr>
                <a:srgbClr val="4F81BD"/>
              </a:buClr>
              <a:buFont typeface="Wingdings" panose="05000000000000000000" pitchFamily="2" charset="2"/>
              <a:buNone/>
            </a:pPr>
            <a:endParaRPr lang="ru-RU" altLang="en-US" sz="2800" b="1" spc="-1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>
              <a:buClr>
                <a:srgbClr val="4F81BD"/>
              </a:buClr>
              <a:buFont typeface="Wingdings" panose="05000000000000000000" pitchFamily="2" charset="2"/>
              <a:buChar char="§"/>
            </a:pPr>
            <a:endParaRPr lang="ru-RU" altLang="en-US" sz="2800" b="1" spc="-1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2303</Words>
  <Application>Microsoft Office PowerPoint</Application>
  <PresentationFormat>Широкоэкранный</PresentationFormat>
  <Paragraphs>174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 Unicode MS</vt:lpstr>
      <vt:lpstr>Arial</vt:lpstr>
      <vt:lpstr>Calibri</vt:lpstr>
      <vt:lpstr>Calibri Light</vt:lpstr>
      <vt:lpstr>Roboto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K15 4</dc:creator>
  <cp:lastModifiedBy>K065442</cp:lastModifiedBy>
  <cp:revision>90</cp:revision>
  <dcterms:created xsi:type="dcterms:W3CDTF">2023-09-21T02:24:00Z</dcterms:created>
  <dcterms:modified xsi:type="dcterms:W3CDTF">2026-05-12T03:54:22Z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B214D5623E0A4A3885658786CEFE5D66_12</vt:lpwstr>
  </property>
  <property fmtid="{D5CDD505-2E9C-101B-9397-08002B2CF9AE}" pid="3" name="KSOProductBuildVer">
    <vt:lpwstr>1049-12.1.0.25862</vt:lpwstr>
  </property>
</Properties>
</file>